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3004800" cy="9753600"/>
  <p:notesSz cx="13004800" cy="97536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37D6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44979" y="2584704"/>
            <a:ext cx="9895332" cy="660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37D6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8916" y="297256"/>
            <a:ext cx="38290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1F5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75" y="2950210"/>
            <a:ext cx="12249048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17869" y="9317380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3D6F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200"/>
            <a:ext cx="13004800" cy="7320280"/>
            <a:chOff x="0" y="1219200"/>
            <a:chExt cx="13004800" cy="7320280"/>
          </a:xfrm>
        </p:grpSpPr>
        <p:sp>
          <p:nvSpPr>
            <p:cNvPr id="3" name="object 3"/>
            <p:cNvSpPr/>
            <p:nvPr/>
          </p:nvSpPr>
          <p:spPr>
            <a:xfrm>
              <a:off x="0" y="1219200"/>
              <a:ext cx="13004800" cy="7320280"/>
            </a:xfrm>
            <a:custGeom>
              <a:avLst/>
              <a:gdLst/>
              <a:ahLst/>
              <a:cxnLst/>
              <a:rect l="l" t="t" r="r" b="b"/>
              <a:pathLst>
                <a:path w="13004800" h="7320280">
                  <a:moveTo>
                    <a:pt x="13004292" y="0"/>
                  </a:moveTo>
                  <a:lnTo>
                    <a:pt x="0" y="0"/>
                  </a:lnTo>
                  <a:lnTo>
                    <a:pt x="0" y="7319772"/>
                  </a:lnTo>
                  <a:lnTo>
                    <a:pt x="13004292" y="7319772"/>
                  </a:lnTo>
                  <a:lnTo>
                    <a:pt x="13004292" y="0"/>
                  </a:lnTo>
                  <a:close/>
                </a:path>
              </a:pathLst>
            </a:custGeom>
            <a:solidFill>
              <a:srgbClr val="002046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08" y="1437131"/>
              <a:ext cx="12571476" cy="6875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96698" y="7999221"/>
            <a:ext cx="11874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15" dirty="0">
                <a:solidFill>
                  <a:srgbClr val="002046"/>
                </a:solidFill>
                <a:latin typeface="Noto Naskh Arabic UI"/>
                <a:cs typeface="Noto Naskh Arabic UI"/>
              </a:rPr>
              <a:t>1</a:t>
            </a:r>
            <a:endParaRPr sz="1250">
              <a:latin typeface="Noto Naskh Arabic UI"/>
              <a:cs typeface="Noto Naskh Arabic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781" y="5300424"/>
            <a:ext cx="5246370" cy="87121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250" i="1" spc="5" dirty="0">
                <a:solidFill>
                  <a:srgbClr val="002046"/>
                </a:solidFill>
                <a:latin typeface="Roboto"/>
                <a:cs typeface="Roboto"/>
              </a:rPr>
              <a:t>Meno </a:t>
            </a:r>
            <a:r>
              <a:rPr sz="2250" i="1" spc="-5" dirty="0">
                <a:solidFill>
                  <a:srgbClr val="002046"/>
                </a:solidFill>
                <a:latin typeface="Roboto"/>
                <a:cs typeface="Roboto"/>
              </a:rPr>
              <a:t>falsi allarmi. </a:t>
            </a:r>
            <a:r>
              <a:rPr sz="2250" i="1" dirty="0">
                <a:solidFill>
                  <a:srgbClr val="002046"/>
                </a:solidFill>
                <a:latin typeface="Roboto"/>
                <a:cs typeface="Roboto"/>
              </a:rPr>
              <a:t>Batterie a lunga</a:t>
            </a:r>
            <a:r>
              <a:rPr sz="2250" i="1" spc="-105" dirty="0">
                <a:solidFill>
                  <a:srgbClr val="002046"/>
                </a:solidFill>
                <a:latin typeface="Roboto"/>
                <a:cs typeface="Roboto"/>
              </a:rPr>
              <a:t> </a:t>
            </a:r>
            <a:r>
              <a:rPr sz="2250" i="1" dirty="0">
                <a:solidFill>
                  <a:srgbClr val="002046"/>
                </a:solidFill>
                <a:latin typeface="Roboto"/>
                <a:cs typeface="Roboto"/>
              </a:rPr>
              <a:t>durata.</a:t>
            </a:r>
            <a:endParaRPr sz="22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50" i="1" dirty="0">
                <a:solidFill>
                  <a:srgbClr val="002046"/>
                </a:solidFill>
                <a:latin typeface="Roboto"/>
                <a:cs typeface="Roboto"/>
              </a:rPr>
              <a:t>Rilevamento </a:t>
            </a:r>
            <a:r>
              <a:rPr sz="2250" i="1" spc="-5" dirty="0">
                <a:solidFill>
                  <a:srgbClr val="002046"/>
                </a:solidFill>
                <a:latin typeface="Roboto"/>
                <a:cs typeface="Roboto"/>
              </a:rPr>
              <a:t>intelligente </a:t>
            </a:r>
            <a:r>
              <a:rPr sz="2250" i="1" dirty="0">
                <a:solidFill>
                  <a:srgbClr val="002046"/>
                </a:solidFill>
                <a:latin typeface="Roboto"/>
                <a:cs typeface="Roboto"/>
              </a:rPr>
              <a:t>delle</a:t>
            </a:r>
            <a:r>
              <a:rPr sz="2250" i="1" spc="-35" dirty="0">
                <a:solidFill>
                  <a:srgbClr val="002046"/>
                </a:solidFill>
                <a:latin typeface="Roboto"/>
                <a:cs typeface="Roboto"/>
              </a:rPr>
              <a:t> </a:t>
            </a:r>
            <a:r>
              <a:rPr sz="2250" i="1" dirty="0">
                <a:solidFill>
                  <a:srgbClr val="002046"/>
                </a:solidFill>
                <a:latin typeface="Roboto"/>
                <a:cs typeface="Roboto"/>
              </a:rPr>
              <a:t>intrusioni.</a:t>
            </a:r>
            <a:endParaRPr sz="2250">
              <a:latin typeface="Roboto"/>
              <a:cs typeface="Robo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3424" y="3552753"/>
            <a:ext cx="6506209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4100" b="1" spc="65" dirty="0">
                <a:solidFill>
                  <a:srgbClr val="002046"/>
                </a:solidFill>
                <a:latin typeface="Trebuchet MS"/>
                <a:cs typeface="Trebuchet MS"/>
              </a:rPr>
              <a:t>Sicurezza </a:t>
            </a:r>
            <a:r>
              <a:rPr sz="4100" b="1" spc="130" dirty="0">
                <a:solidFill>
                  <a:srgbClr val="002046"/>
                </a:solidFill>
                <a:latin typeface="Trebuchet MS"/>
                <a:cs typeface="Trebuchet MS"/>
              </a:rPr>
              <a:t>per </a:t>
            </a:r>
            <a:r>
              <a:rPr sz="4100" b="1" spc="135" dirty="0">
                <a:solidFill>
                  <a:srgbClr val="002046"/>
                </a:solidFill>
                <a:latin typeface="Trebuchet MS"/>
                <a:cs typeface="Trebuchet MS"/>
              </a:rPr>
              <a:t>esterni</a:t>
            </a:r>
            <a:r>
              <a:rPr sz="4100" b="1" spc="-745" dirty="0">
                <a:solidFill>
                  <a:srgbClr val="002046"/>
                </a:solidFill>
                <a:latin typeface="Trebuchet MS"/>
                <a:cs typeface="Trebuchet MS"/>
              </a:rPr>
              <a:t> </a:t>
            </a:r>
            <a:r>
              <a:rPr sz="4100" b="1" spc="170" dirty="0">
                <a:solidFill>
                  <a:srgbClr val="002046"/>
                </a:solidFill>
                <a:latin typeface="Trebuchet MS"/>
                <a:cs typeface="Trebuchet MS"/>
              </a:rPr>
              <a:t>con  </a:t>
            </a:r>
            <a:r>
              <a:rPr sz="4100" b="1" spc="125" dirty="0">
                <a:solidFill>
                  <a:srgbClr val="002046"/>
                </a:solidFill>
                <a:latin typeface="Trebuchet MS"/>
                <a:cs typeface="Trebuchet MS"/>
              </a:rPr>
              <a:t>Intelligenza</a:t>
            </a:r>
            <a:r>
              <a:rPr sz="4100" b="1" spc="-150" dirty="0">
                <a:solidFill>
                  <a:srgbClr val="002046"/>
                </a:solidFill>
                <a:latin typeface="Trebuchet MS"/>
                <a:cs typeface="Trebuchet MS"/>
              </a:rPr>
              <a:t> </a:t>
            </a:r>
            <a:r>
              <a:rPr sz="4100" b="1" spc="90" dirty="0">
                <a:solidFill>
                  <a:srgbClr val="002046"/>
                </a:solidFill>
                <a:latin typeface="Trebuchet MS"/>
                <a:cs typeface="Trebuchet MS"/>
              </a:rPr>
              <a:t>Artificiale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7706" y="8011159"/>
            <a:ext cx="87884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5" dirty="0">
                <a:solidFill>
                  <a:srgbClr val="002046"/>
                </a:solidFill>
                <a:latin typeface="Roboto"/>
                <a:cs typeface="Roboto"/>
              </a:rPr>
              <a:t>confidential</a:t>
            </a:r>
            <a:endParaRPr sz="12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7885" y="2191257"/>
            <a:ext cx="6463030" cy="5293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PROGRAMMABILE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VIA</a:t>
            </a:r>
            <a:r>
              <a:rPr sz="2400" spc="-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CLOUD:</a:t>
            </a:r>
            <a:endParaRPr sz="2400">
              <a:latin typeface="Carlito"/>
              <a:cs typeface="Carlito"/>
            </a:endParaRPr>
          </a:p>
          <a:p>
            <a:pPr marL="1088390" lvl="1" indent="-161925">
              <a:lnSpc>
                <a:spcPct val="100000"/>
              </a:lnSpc>
              <a:spcBef>
                <a:spcPts val="575"/>
              </a:spcBef>
              <a:buChar char="-"/>
              <a:tabLst>
                <a:tab pos="1089025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ATTIVAZIONE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MANUALE O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AUTOMATICA</a:t>
            </a:r>
            <a:endParaRPr sz="2400">
              <a:latin typeface="Carlito"/>
              <a:cs typeface="Carlito"/>
            </a:endParaRPr>
          </a:p>
          <a:p>
            <a:pPr marL="1088390" lvl="1" indent="-161925">
              <a:lnSpc>
                <a:spcPct val="100000"/>
              </a:lnSpc>
              <a:spcBef>
                <a:spcPts val="575"/>
              </a:spcBef>
              <a:buChar char="-"/>
              <a:tabLst>
                <a:tab pos="1089025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ATTIVABILE DA</a:t>
            </a:r>
            <a:r>
              <a:rPr sz="2400" spc="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DETECTOR</a:t>
            </a:r>
            <a:endParaRPr sz="2400">
              <a:latin typeface="Carlito"/>
              <a:cs typeface="Carlito"/>
            </a:endParaRPr>
          </a:p>
          <a:p>
            <a:pPr marL="1088390" lvl="1" indent="-161925">
              <a:lnSpc>
                <a:spcPct val="100000"/>
              </a:lnSpc>
              <a:spcBef>
                <a:spcPts val="580"/>
              </a:spcBef>
              <a:buChar char="-"/>
              <a:tabLst>
                <a:tab pos="1089025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DURATA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ATTIVAZIONE</a:t>
            </a:r>
            <a:endParaRPr sz="2400">
              <a:latin typeface="Carlito"/>
              <a:cs typeface="Carlito"/>
            </a:endParaRPr>
          </a:p>
          <a:p>
            <a:pPr marL="1088390" lvl="1" indent="-161925">
              <a:lnSpc>
                <a:spcPct val="100000"/>
              </a:lnSpc>
              <a:spcBef>
                <a:spcPts val="575"/>
              </a:spcBef>
              <a:buChar char="-"/>
              <a:tabLst>
                <a:tab pos="1089025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INTERVALLO TRA</a:t>
            </a:r>
            <a:r>
              <a:rPr sz="2400" spc="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ATTIVAZIONI</a:t>
            </a:r>
            <a:endParaRPr sz="24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Carlito"/>
              <a:buChar char="-"/>
            </a:pPr>
            <a:endParaRPr sz="33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DURATA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BATTERIA: MEDIAMENTE 1</a:t>
            </a:r>
            <a:r>
              <a:rPr sz="2400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ANNO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1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BATTERIA RICARICABILE IONI DI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LITIO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</a:t>
            </a:r>
            <a:r>
              <a:rPr sz="24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3,7V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3 BATTERIE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DUMMY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RANGE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RADIO 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24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500M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SEGNALE DI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TEST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OGNI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60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MINUTES</a:t>
            </a:r>
            <a:r>
              <a:rPr sz="2400" spc="-5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(STANDARD)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102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dB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0323" y="861440"/>
            <a:ext cx="1683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SIRENA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2080514"/>
            <a:ext cx="5123814" cy="5951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459"/>
            <a:ext cx="13004800" cy="9753600"/>
            <a:chOff x="0" y="0"/>
            <a:chExt cx="1300480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4292" cy="97535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37D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253" y="2258567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3" y="3351276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53" y="4443984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53" y="5535167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253" y="7097268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0816" y="2042439"/>
            <a:ext cx="7041515" cy="533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320">
              <a:lnSpc>
                <a:spcPct val="110400"/>
              </a:lnSpc>
              <a:spcBef>
                <a:spcPts val="100"/>
              </a:spcBef>
            </a:pP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dispositivi possono </a:t>
            </a:r>
            <a:r>
              <a:rPr sz="2800" spc="-5" dirty="0">
                <a:latin typeface="Carlito"/>
                <a:cs typeface="Carlito"/>
              </a:rPr>
              <a:t>essere </a:t>
            </a:r>
            <a:r>
              <a:rPr sz="2800" spc="-10" dirty="0">
                <a:latin typeface="Carlito"/>
                <a:cs typeface="Carlito"/>
              </a:rPr>
              <a:t>preconfigurati da  </a:t>
            </a:r>
            <a:r>
              <a:rPr sz="2800" spc="-5" dirty="0">
                <a:latin typeface="Carlito"/>
                <a:cs typeface="Carlito"/>
              </a:rPr>
              <a:t>Reconeyez, completi di </a:t>
            </a:r>
            <a:r>
              <a:rPr sz="2800" spc="-10" dirty="0">
                <a:latin typeface="Carlito"/>
                <a:cs typeface="Carlito"/>
              </a:rPr>
              <a:t>scheda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SIM</a:t>
            </a:r>
            <a:endParaRPr sz="2800">
              <a:latin typeface="Carlito"/>
              <a:cs typeface="Carlito"/>
            </a:endParaRPr>
          </a:p>
          <a:p>
            <a:pPr marL="12700" marR="1784985">
              <a:lnSpc>
                <a:spcPct val="110000"/>
              </a:lnSpc>
              <a:spcBef>
                <a:spcPts val="1200"/>
              </a:spcBef>
            </a:pPr>
            <a:r>
              <a:rPr sz="2800" spc="-5" dirty="0">
                <a:latin typeface="Carlito"/>
                <a:cs typeface="Carlito"/>
              </a:rPr>
              <a:t>2 </a:t>
            </a:r>
            <a:r>
              <a:rPr sz="2800" spc="-10" dirty="0">
                <a:latin typeface="Carlito"/>
                <a:cs typeface="Carlito"/>
              </a:rPr>
              <a:t>soli </a:t>
            </a:r>
            <a:r>
              <a:rPr sz="2800" spc="-5" dirty="0">
                <a:latin typeface="Carlito"/>
                <a:cs typeface="Carlito"/>
              </a:rPr>
              <a:t>modelli di </a:t>
            </a:r>
            <a:r>
              <a:rPr sz="2800" spc="-10" dirty="0">
                <a:latin typeface="Carlito"/>
                <a:cs typeface="Carlito"/>
              </a:rPr>
              <a:t>dispositivi: semplice  </a:t>
            </a:r>
            <a:r>
              <a:rPr sz="2800" spc="-5" dirty="0">
                <a:latin typeface="Carlito"/>
                <a:cs typeface="Carlito"/>
              </a:rPr>
              <a:t>installazione on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site</a:t>
            </a:r>
            <a:endParaRPr sz="2800">
              <a:latin typeface="Carlito"/>
              <a:cs typeface="Carlito"/>
            </a:endParaRPr>
          </a:p>
          <a:p>
            <a:pPr marL="12700" marR="833755">
              <a:lnSpc>
                <a:spcPct val="110100"/>
              </a:lnSpc>
              <a:spcBef>
                <a:spcPts val="1210"/>
              </a:spcBef>
            </a:pPr>
            <a:r>
              <a:rPr sz="2800" spc="-10" dirty="0">
                <a:latin typeface="Carlito"/>
                <a:cs typeface="Carlito"/>
              </a:rPr>
              <a:t>Supporti, viti, bulloni </a:t>
            </a:r>
            <a:r>
              <a:rPr sz="2800" spc="-5" dirty="0">
                <a:latin typeface="Carlito"/>
                <a:cs typeface="Carlito"/>
              </a:rPr>
              <a:t>di montaggio di </a:t>
            </a:r>
            <a:r>
              <a:rPr sz="2800" spc="-10" dirty="0">
                <a:latin typeface="Carlito"/>
                <a:cs typeface="Carlito"/>
              </a:rPr>
              <a:t>facile  utilizzo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800" spc="-5" dirty="0">
                <a:latin typeface="Carlito"/>
                <a:cs typeface="Carlito"/>
              </a:rPr>
              <a:t>Applicazione su tablet </a:t>
            </a:r>
            <a:r>
              <a:rPr sz="2800" spc="-10" dirty="0">
                <a:latin typeface="Carlito"/>
                <a:cs typeface="Carlito"/>
              </a:rPr>
              <a:t>Android: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consente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</a:pPr>
            <a:r>
              <a:rPr sz="2800" spc="-55" dirty="0">
                <a:latin typeface="Arial"/>
                <a:cs typeface="Arial"/>
              </a:rPr>
              <a:t>all’installatore </a:t>
            </a:r>
            <a:r>
              <a:rPr sz="2800" spc="-5" dirty="0">
                <a:latin typeface="Carlito"/>
                <a:cs typeface="Carlito"/>
              </a:rPr>
              <a:t>di valutare la </a:t>
            </a:r>
            <a:r>
              <a:rPr sz="2800" spc="-10" dirty="0">
                <a:latin typeface="Carlito"/>
                <a:cs typeface="Carlito"/>
              </a:rPr>
              <a:t>visuale della </a:t>
            </a:r>
            <a:r>
              <a:rPr sz="2800" spc="-5" dirty="0">
                <a:latin typeface="Carlito"/>
                <a:cs typeface="Carlito"/>
              </a:rPr>
              <a:t>camera  e </a:t>
            </a:r>
            <a:r>
              <a:rPr sz="2800" spc="-80" dirty="0">
                <a:latin typeface="Arial"/>
                <a:cs typeface="Arial"/>
              </a:rPr>
              <a:t>l’area </a:t>
            </a:r>
            <a:r>
              <a:rPr sz="2800" spc="-5" dirty="0">
                <a:latin typeface="Carlito"/>
                <a:cs typeface="Carlito"/>
              </a:rPr>
              <a:t>di rilevamento per ciascun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detector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800" spc="-10" dirty="0">
                <a:latin typeface="Carlito"/>
                <a:cs typeface="Carlito"/>
              </a:rPr>
              <a:t>Semplice </a:t>
            </a:r>
            <a:r>
              <a:rPr sz="2800" spc="-5" dirty="0">
                <a:latin typeface="Carlito"/>
                <a:cs typeface="Carlito"/>
              </a:rPr>
              <a:t>attivazione con la centrale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operativa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7770" y="232359"/>
            <a:ext cx="74256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SEMPLICITÀ </a:t>
            </a:r>
            <a:r>
              <a:rPr sz="4400" dirty="0"/>
              <a:t>DI INSTALLAZIONE</a:t>
            </a:r>
            <a:r>
              <a:rPr sz="4400" spc="-45" dirty="0"/>
              <a:t> </a:t>
            </a:r>
            <a:r>
              <a:rPr sz="4400" dirty="0"/>
              <a:t>E  </a:t>
            </a:r>
            <a:r>
              <a:rPr sz="4400" spc="-5" dirty="0"/>
              <a:t>CONFIGURAZIONE</a:t>
            </a:r>
            <a:endParaRPr sz="4400" dirty="0"/>
          </a:p>
        </p:txBody>
      </p:sp>
      <p:sp>
        <p:nvSpPr>
          <p:cNvPr id="14" name="object 14"/>
          <p:cNvSpPr txBox="1"/>
          <p:nvPr/>
        </p:nvSpPr>
        <p:spPr>
          <a:xfrm>
            <a:off x="6490461" y="9282286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8377237"/>
            <a:ext cx="13014325" cy="471805"/>
            <a:chOff x="-4762" y="8377237"/>
            <a:chExt cx="13014325" cy="471805"/>
          </a:xfrm>
        </p:grpSpPr>
        <p:sp>
          <p:nvSpPr>
            <p:cNvPr id="3" name="object 3"/>
            <p:cNvSpPr/>
            <p:nvPr/>
          </p:nvSpPr>
          <p:spPr>
            <a:xfrm>
              <a:off x="0" y="8382000"/>
              <a:ext cx="13004800" cy="462280"/>
            </a:xfrm>
            <a:custGeom>
              <a:avLst/>
              <a:gdLst/>
              <a:ahLst/>
              <a:cxnLst/>
              <a:rect l="l" t="t" r="r" b="b"/>
              <a:pathLst>
                <a:path w="13004800" h="462279">
                  <a:moveTo>
                    <a:pt x="1300429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3004292" y="461772"/>
                  </a:lnTo>
                  <a:lnTo>
                    <a:pt x="13004292" y="0"/>
                  </a:lnTo>
                  <a:close/>
                </a:path>
              </a:pathLst>
            </a:custGeom>
            <a:solidFill>
              <a:srgbClr val="0CB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382000"/>
              <a:ext cx="13004800" cy="462280"/>
            </a:xfrm>
            <a:custGeom>
              <a:avLst/>
              <a:gdLst/>
              <a:ahLst/>
              <a:cxnLst/>
              <a:rect l="l" t="t" r="r" b="b"/>
              <a:pathLst>
                <a:path w="13004800" h="462279">
                  <a:moveTo>
                    <a:pt x="0" y="461772"/>
                  </a:moveTo>
                  <a:lnTo>
                    <a:pt x="13004292" y="461772"/>
                  </a:lnTo>
                  <a:lnTo>
                    <a:pt x="1300429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5">
              <a:solidFill>
                <a:srgbClr val="0CBE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4752" y="8406180"/>
            <a:ext cx="126555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1A1717"/>
                </a:solidFill>
                <a:latin typeface="Arial"/>
                <a:cs typeface="Arial"/>
              </a:rPr>
              <a:t>AREA DI RILEVAMENTO PIR </a:t>
            </a:r>
            <a:r>
              <a:rPr sz="2300" b="1" spc="-5" dirty="0">
                <a:solidFill>
                  <a:srgbClr val="1A1717"/>
                </a:solidFill>
                <a:latin typeface="Arial"/>
                <a:cs typeface="Arial"/>
              </a:rPr>
              <a:t>VISIBILE </a:t>
            </a:r>
            <a:r>
              <a:rPr sz="2300" b="1" dirty="0">
                <a:solidFill>
                  <a:srgbClr val="1A1717"/>
                </a:solidFill>
                <a:latin typeface="Arial"/>
                <a:cs typeface="Arial"/>
              </a:rPr>
              <a:t>E REGOLABILE USANDO </a:t>
            </a:r>
            <a:r>
              <a:rPr sz="2300" b="1" spc="-5" dirty="0">
                <a:solidFill>
                  <a:srgbClr val="1A1717"/>
                </a:solidFill>
                <a:latin typeface="Arial"/>
                <a:cs typeface="Arial"/>
              </a:rPr>
              <a:t>L‘APP </a:t>
            </a:r>
            <a:r>
              <a:rPr sz="2300" b="1" dirty="0">
                <a:solidFill>
                  <a:srgbClr val="1A1717"/>
                </a:solidFill>
                <a:latin typeface="Arial"/>
                <a:cs typeface="Arial"/>
              </a:rPr>
              <a:t>DI</a:t>
            </a:r>
            <a:r>
              <a:rPr sz="2300" b="1" spc="-165" dirty="0">
                <a:solidFill>
                  <a:srgbClr val="1A171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A1717"/>
                </a:solidFill>
                <a:latin typeface="Arial"/>
                <a:cs typeface="Arial"/>
              </a:rPr>
              <a:t>INSTALLAZIONE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427430"/>
            <a:ext cx="6430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AREA DI</a:t>
            </a:r>
            <a:r>
              <a:rPr sz="4400" spc="-4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RILEVAMENTO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03657" y="49606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1644" y="0"/>
            <a:ext cx="12042775" cy="7985759"/>
            <a:chOff x="961644" y="0"/>
            <a:chExt cx="12042775" cy="7985759"/>
          </a:xfrm>
        </p:grpSpPr>
        <p:sp>
          <p:nvSpPr>
            <p:cNvPr id="9" name="object 9"/>
            <p:cNvSpPr/>
            <p:nvPr/>
          </p:nvSpPr>
          <p:spPr>
            <a:xfrm>
              <a:off x="961644" y="1769364"/>
              <a:ext cx="11081004" cy="62163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0808" y="0"/>
            <a:ext cx="11873865" cy="7769859"/>
            <a:chOff x="1130808" y="0"/>
            <a:chExt cx="11873865" cy="7769859"/>
          </a:xfrm>
        </p:grpSpPr>
        <p:sp>
          <p:nvSpPr>
            <p:cNvPr id="3" name="object 3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0808" y="1984248"/>
              <a:ext cx="10744200" cy="5785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92808" y="4597908"/>
              <a:ext cx="1783080" cy="355600"/>
            </a:xfrm>
            <a:custGeom>
              <a:avLst/>
              <a:gdLst/>
              <a:ahLst/>
              <a:cxnLst/>
              <a:rect l="l" t="t" r="r" b="b"/>
              <a:pathLst>
                <a:path w="1783079" h="355600">
                  <a:moveTo>
                    <a:pt x="1783080" y="0"/>
                  </a:moveTo>
                  <a:lnTo>
                    <a:pt x="0" y="0"/>
                  </a:lnTo>
                  <a:lnTo>
                    <a:pt x="0" y="355091"/>
                  </a:lnTo>
                  <a:lnTo>
                    <a:pt x="1783080" y="355091"/>
                  </a:lnTo>
                  <a:lnTo>
                    <a:pt x="1783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90461" y="92678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6814" y="9502241"/>
            <a:ext cx="94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0004" y="253721"/>
            <a:ext cx="8808085" cy="1449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400" dirty="0"/>
              <a:t>MONITORAGGIO ATTIVO </a:t>
            </a:r>
            <a:r>
              <a:rPr sz="4400" spc="-5" dirty="0"/>
              <a:t>VIA</a:t>
            </a:r>
            <a:r>
              <a:rPr sz="4400" spc="-20" dirty="0"/>
              <a:t> </a:t>
            </a:r>
            <a:r>
              <a:rPr sz="4400" spc="-5" dirty="0"/>
              <a:t>CLOUD</a:t>
            </a:r>
            <a:endParaRPr sz="4400"/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4400" spc="-560" dirty="0">
                <a:latin typeface="Arial"/>
                <a:cs typeface="Arial"/>
              </a:rPr>
              <a:t>GRAZIE </a:t>
            </a:r>
            <a:r>
              <a:rPr sz="4400" spc="-95" dirty="0">
                <a:latin typeface="Arial"/>
                <a:cs typeface="Arial"/>
              </a:rPr>
              <a:t>ALL’</a:t>
            </a:r>
            <a:r>
              <a:rPr sz="4400" spc="-95" dirty="0"/>
              <a:t>INTELLIGENZA</a:t>
            </a:r>
            <a:r>
              <a:rPr sz="4400" spc="-315" dirty="0"/>
              <a:t> </a:t>
            </a:r>
            <a:r>
              <a:rPr sz="4400" spc="-5" dirty="0"/>
              <a:t>ARTIFICIALE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16" y="8213597"/>
            <a:ext cx="1166939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rlito"/>
                <a:cs typeface="Carlito"/>
              </a:rPr>
              <a:t>La tecnologia Reconeyez rileva automaticamente e classifica </a:t>
            </a:r>
            <a:r>
              <a:rPr sz="1600" dirty="0">
                <a:latin typeface="Carlito"/>
                <a:cs typeface="Carlito"/>
              </a:rPr>
              <a:t>gli </a:t>
            </a:r>
            <a:r>
              <a:rPr sz="1600" spc="-5" dirty="0">
                <a:latin typeface="Carlito"/>
                <a:cs typeface="Carlito"/>
              </a:rPr>
              <a:t>oggetti delle immagini di allarme, utilizzando categorie predefinite. Il livello </a:t>
            </a:r>
            <a:r>
              <a:rPr sz="1600" spc="-10" dirty="0">
                <a:latin typeface="Carlito"/>
                <a:cs typeface="Carlito"/>
              </a:rPr>
              <a:t>di  </a:t>
            </a:r>
            <a:r>
              <a:rPr sz="1600" spc="-5" dirty="0">
                <a:latin typeface="Carlito"/>
                <a:cs typeface="Carlito"/>
              </a:rPr>
              <a:t>confidenza di ogni rilevamento viene visualizzato come metadato. Reconeyez rileva e conferma le intrusioni e </a:t>
            </a:r>
            <a:r>
              <a:rPr sz="1600" spc="-55" dirty="0">
                <a:latin typeface="Arial"/>
                <a:cs typeface="Arial"/>
              </a:rPr>
              <a:t>risparmia </a:t>
            </a:r>
            <a:r>
              <a:rPr sz="1600" spc="-35" dirty="0">
                <a:latin typeface="Arial"/>
                <a:cs typeface="Arial"/>
              </a:rPr>
              <a:t>tempo </a:t>
            </a:r>
            <a:r>
              <a:rPr sz="1600" spc="-10" dirty="0">
                <a:latin typeface="Arial"/>
                <a:cs typeface="Arial"/>
              </a:rPr>
              <a:t>all’</a:t>
            </a:r>
            <a:r>
              <a:rPr sz="1600" spc="-10" dirty="0">
                <a:latin typeface="Carlito"/>
                <a:cs typeface="Carlito"/>
              </a:rPr>
              <a:t>operatore,  </a:t>
            </a:r>
            <a:r>
              <a:rPr sz="1600" spc="-5" dirty="0">
                <a:latin typeface="Carlito"/>
                <a:cs typeface="Carlito"/>
              </a:rPr>
              <a:t>eliminando i falsi </a:t>
            </a:r>
            <a:r>
              <a:rPr sz="1600" dirty="0">
                <a:latin typeface="Carlito"/>
                <a:cs typeface="Carlito"/>
              </a:rPr>
              <a:t>allarmi. </a:t>
            </a:r>
            <a:r>
              <a:rPr sz="1600" spc="-5" dirty="0">
                <a:latin typeface="Carlito"/>
                <a:cs typeface="Carlito"/>
              </a:rPr>
              <a:t>Il sistema rileva e classifica le seguenti categorie: </a:t>
            </a:r>
            <a:r>
              <a:rPr sz="1600" spc="-10" dirty="0">
                <a:latin typeface="Carlito"/>
                <a:cs typeface="Carlito"/>
              </a:rPr>
              <a:t>persone, </a:t>
            </a:r>
            <a:r>
              <a:rPr sz="1600" spc="-5" dirty="0">
                <a:latin typeface="Carlito"/>
                <a:cs typeface="Carlito"/>
              </a:rPr>
              <a:t>auto, camion, </a:t>
            </a:r>
            <a:r>
              <a:rPr sz="1600" spc="-10" dirty="0">
                <a:latin typeface="Carlito"/>
                <a:cs typeface="Carlito"/>
              </a:rPr>
              <a:t>bus, </a:t>
            </a:r>
            <a:r>
              <a:rPr sz="1600" spc="-5" dirty="0">
                <a:latin typeface="Carlito"/>
                <a:cs typeface="Carlito"/>
              </a:rPr>
              <a:t>moto, biciclette,</a:t>
            </a:r>
            <a:r>
              <a:rPr sz="1600" spc="150" dirty="0">
                <a:latin typeface="Carlito"/>
                <a:cs typeface="Carlito"/>
              </a:rPr>
              <a:t> </a:t>
            </a:r>
            <a:r>
              <a:rPr sz="1600" spc="-65" dirty="0">
                <a:latin typeface="Carlito"/>
                <a:cs typeface="Carlito"/>
              </a:rPr>
              <a:t>animali</a:t>
            </a:r>
            <a:r>
              <a:rPr sz="1600" spc="-65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039" y="379331"/>
            <a:ext cx="6185535" cy="142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5"/>
              </a:spcBef>
            </a:pPr>
            <a:r>
              <a:rPr spc="-5" dirty="0"/>
              <a:t>MONITORAGGIO </a:t>
            </a:r>
            <a:r>
              <a:rPr spc="-10" dirty="0"/>
              <a:t>CLOUD  CARATTERISTICHE </a:t>
            </a:r>
            <a:r>
              <a:rPr spc="-5" dirty="0"/>
              <a:t>&amp;</a:t>
            </a:r>
            <a:r>
              <a:rPr spc="15" dirty="0"/>
              <a:t> </a:t>
            </a:r>
            <a:r>
              <a:rPr spc="-5" dirty="0"/>
              <a:t>BENEFICI</a:t>
            </a:r>
          </a:p>
        </p:txBody>
      </p:sp>
      <p:sp>
        <p:nvSpPr>
          <p:cNvPr id="3" name="object 3"/>
          <p:cNvSpPr/>
          <p:nvPr/>
        </p:nvSpPr>
        <p:spPr>
          <a:xfrm>
            <a:off x="1112647" y="2027427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566" y="1647215"/>
            <a:ext cx="9899650" cy="79101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800" spc="-5" dirty="0">
                <a:latin typeface="Carlito"/>
                <a:cs typeface="Carlito"/>
              </a:rPr>
              <a:t>Intelligenza </a:t>
            </a:r>
            <a:r>
              <a:rPr sz="2800" spc="-10" dirty="0">
                <a:latin typeface="Carlito"/>
                <a:cs typeface="Carlito"/>
              </a:rPr>
              <a:t>Artificiale </a:t>
            </a:r>
            <a:r>
              <a:rPr sz="2800" spc="-5" dirty="0">
                <a:latin typeface="Carlito"/>
                <a:cs typeface="Carlito"/>
              </a:rPr>
              <a:t>Integrata: </a:t>
            </a:r>
            <a:r>
              <a:rPr sz="2800" spc="-10" dirty="0">
                <a:latin typeface="Carlito"/>
                <a:cs typeface="Carlito"/>
              </a:rPr>
              <a:t>riduce </a:t>
            </a:r>
            <a:r>
              <a:rPr sz="2800" spc="-5" dirty="0">
                <a:latin typeface="Carlito"/>
                <a:cs typeface="Carlito"/>
              </a:rPr>
              <a:t>i falsi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allarmi</a:t>
            </a:r>
            <a:endParaRPr sz="2800">
              <a:latin typeface="Carlito"/>
              <a:cs typeface="Carlito"/>
            </a:endParaRPr>
          </a:p>
          <a:p>
            <a:pPr marL="12700" marR="2025014">
              <a:lnSpc>
                <a:spcPts val="3000"/>
              </a:lnSpc>
              <a:spcBef>
                <a:spcPts val="1839"/>
              </a:spcBef>
            </a:pPr>
            <a:r>
              <a:rPr sz="2800" spc="-10" dirty="0">
                <a:latin typeface="Carlito"/>
                <a:cs typeface="Carlito"/>
              </a:rPr>
              <a:t>Velocità </a:t>
            </a:r>
            <a:r>
              <a:rPr sz="2800" spc="-5" dirty="0">
                <a:latin typeface="Carlito"/>
                <a:cs typeface="Carlito"/>
              </a:rPr>
              <a:t>di trasmissione: allarmi e </a:t>
            </a:r>
            <a:r>
              <a:rPr sz="2800" spc="-10" dirty="0">
                <a:latin typeface="Carlito"/>
                <a:cs typeface="Carlito"/>
              </a:rPr>
              <a:t>miniature </a:t>
            </a:r>
            <a:r>
              <a:rPr sz="2800" spc="-5" dirty="0">
                <a:latin typeface="Carlito"/>
                <a:cs typeface="Carlito"/>
              </a:rPr>
              <a:t>immagine  </a:t>
            </a:r>
            <a:r>
              <a:rPr sz="2800" spc="-10" dirty="0">
                <a:latin typeface="Carlito"/>
                <a:cs typeface="Carlito"/>
              </a:rPr>
              <a:t>normalmente disponibili </a:t>
            </a:r>
            <a:r>
              <a:rPr sz="2800" spc="-5" dirty="0">
                <a:latin typeface="Carlito"/>
                <a:cs typeface="Carlito"/>
              </a:rPr>
              <a:t>entro 25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secondi</a:t>
            </a:r>
            <a:endParaRPr sz="2800">
              <a:latin typeface="Carlito"/>
              <a:cs typeface="Carlito"/>
            </a:endParaRPr>
          </a:p>
          <a:p>
            <a:pPr marL="12700" marR="487045">
              <a:lnSpc>
                <a:spcPts val="3000"/>
              </a:lnSpc>
              <a:spcBef>
                <a:spcPts val="1800"/>
              </a:spcBef>
            </a:pPr>
            <a:r>
              <a:rPr sz="2800" spc="-10" dirty="0">
                <a:latin typeface="Carlito"/>
                <a:cs typeface="Carlito"/>
              </a:rPr>
              <a:t>Possibilità </a:t>
            </a:r>
            <a:r>
              <a:rPr sz="2800" spc="-5" dirty="0">
                <a:latin typeface="Carlito"/>
                <a:cs typeface="Carlito"/>
              </a:rPr>
              <a:t>di vedere tutti gli allarmi o </a:t>
            </a:r>
            <a:r>
              <a:rPr sz="2800" spc="-10" dirty="0">
                <a:latin typeface="Carlito"/>
                <a:cs typeface="Carlito"/>
              </a:rPr>
              <a:t>solo quelli identificati </a:t>
            </a:r>
            <a:r>
              <a:rPr sz="2800" spc="-5" dirty="0">
                <a:latin typeface="Carlito"/>
                <a:cs typeface="Carlito"/>
              </a:rPr>
              <a:t>come  persone/veicoli</a:t>
            </a:r>
            <a:endParaRPr sz="2800">
              <a:latin typeface="Carlito"/>
              <a:cs typeface="Carlito"/>
            </a:endParaRPr>
          </a:p>
          <a:p>
            <a:pPr marL="12700" marR="5080">
              <a:lnSpc>
                <a:spcPts val="3000"/>
              </a:lnSpc>
              <a:spcBef>
                <a:spcPts val="1800"/>
              </a:spcBef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95" dirty="0">
                <a:latin typeface="Arial"/>
                <a:cs typeface="Arial"/>
              </a:rPr>
              <a:t>un’unica </a:t>
            </a:r>
            <a:r>
              <a:rPr sz="2800" spc="-5" dirty="0">
                <a:latin typeface="Carlito"/>
                <a:cs typeface="Carlito"/>
              </a:rPr>
              <a:t>immagine </a:t>
            </a:r>
            <a:r>
              <a:rPr sz="2800" spc="-50" dirty="0">
                <a:latin typeface="Arial"/>
                <a:cs typeface="Arial"/>
              </a:rPr>
              <a:t>l’operatore </a:t>
            </a:r>
            <a:r>
              <a:rPr sz="2800" spc="-5" dirty="0">
                <a:latin typeface="Carlito"/>
                <a:cs typeface="Carlito"/>
              </a:rPr>
              <a:t>vede sia ciò che ha </a:t>
            </a:r>
            <a:r>
              <a:rPr sz="2800" spc="-10" dirty="0">
                <a:latin typeface="Carlito"/>
                <a:cs typeface="Carlito"/>
              </a:rPr>
              <a:t>fatto </a:t>
            </a:r>
            <a:r>
              <a:rPr sz="2800" spc="-5" dirty="0">
                <a:latin typeface="Carlito"/>
                <a:cs typeface="Carlito"/>
              </a:rPr>
              <a:t>scattare </a:t>
            </a:r>
            <a:r>
              <a:rPr sz="2800" spc="-10" dirty="0">
                <a:latin typeface="Carlito"/>
                <a:cs typeface="Carlito"/>
              </a:rPr>
              <a:t>il  </a:t>
            </a:r>
            <a:r>
              <a:rPr sz="2800" spc="-5" dirty="0">
                <a:latin typeface="Carlito"/>
                <a:cs typeface="Carlito"/>
              </a:rPr>
              <a:t>PIR, </a:t>
            </a:r>
            <a:r>
              <a:rPr sz="2800" spc="-10" dirty="0">
                <a:latin typeface="Carlito"/>
                <a:cs typeface="Carlito"/>
              </a:rPr>
              <a:t>una descrizione, </a:t>
            </a:r>
            <a:r>
              <a:rPr sz="2800" spc="-5" dirty="0">
                <a:latin typeface="Carlito"/>
                <a:cs typeface="Carlito"/>
              </a:rPr>
              <a:t>il livello di confidenza e la </a:t>
            </a:r>
            <a:r>
              <a:rPr sz="2800" spc="-10" dirty="0">
                <a:latin typeface="Carlito"/>
                <a:cs typeface="Carlito"/>
              </a:rPr>
              <a:t>distanza </a:t>
            </a:r>
            <a:r>
              <a:rPr sz="2800" spc="-5" dirty="0">
                <a:latin typeface="Carlito"/>
                <a:cs typeface="Carlito"/>
              </a:rPr>
              <a:t>dal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detector</a:t>
            </a:r>
            <a:endParaRPr sz="2800">
              <a:latin typeface="Carlito"/>
              <a:cs typeface="Carlito"/>
            </a:endParaRPr>
          </a:p>
          <a:p>
            <a:pPr marL="12700" marR="97790">
              <a:lnSpc>
                <a:spcPts val="3000"/>
              </a:lnSpc>
              <a:spcBef>
                <a:spcPts val="1805"/>
              </a:spcBef>
            </a:pPr>
            <a:r>
              <a:rPr sz="2800" spc="-5" dirty="0">
                <a:latin typeface="Carlito"/>
                <a:cs typeface="Carlito"/>
              </a:rPr>
              <a:t>Le </a:t>
            </a:r>
            <a:r>
              <a:rPr sz="2800" spc="-10" dirty="0">
                <a:latin typeface="Carlito"/>
                <a:cs typeface="Carlito"/>
              </a:rPr>
              <a:t>informazioni più </a:t>
            </a:r>
            <a:r>
              <a:rPr sz="2800" spc="-5" dirty="0">
                <a:latin typeface="Carlito"/>
                <a:cs typeface="Carlito"/>
              </a:rPr>
              <a:t>recenti vengono </a:t>
            </a:r>
            <a:r>
              <a:rPr sz="2800" spc="-10" dirty="0">
                <a:latin typeface="Carlito"/>
                <a:cs typeface="Carlito"/>
              </a:rPr>
              <a:t>visualizzate per prime, </a:t>
            </a:r>
            <a:r>
              <a:rPr sz="2800" spc="-5" dirty="0">
                <a:latin typeface="Carlito"/>
                <a:cs typeface="Carlito"/>
              </a:rPr>
              <a:t>in modo  che </a:t>
            </a:r>
            <a:r>
              <a:rPr sz="2800" spc="-50" dirty="0">
                <a:latin typeface="Arial"/>
                <a:cs typeface="Arial"/>
              </a:rPr>
              <a:t>l’operatore </a:t>
            </a:r>
            <a:r>
              <a:rPr sz="2800" spc="-5" dirty="0">
                <a:latin typeface="Carlito"/>
                <a:cs typeface="Carlito"/>
              </a:rPr>
              <a:t>veda ciò che sta accadendo in tempo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reale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180"/>
              </a:lnSpc>
              <a:spcBef>
                <a:spcPts val="1400"/>
              </a:spcBef>
            </a:pPr>
            <a:r>
              <a:rPr sz="2800" spc="-120" dirty="0">
                <a:latin typeface="Arial"/>
                <a:cs typeface="Arial"/>
              </a:rPr>
              <a:t>L’elevata </a:t>
            </a:r>
            <a:r>
              <a:rPr sz="2800" spc="-10" dirty="0">
                <a:latin typeface="Carlito"/>
                <a:cs typeface="Carlito"/>
              </a:rPr>
              <a:t>qualità </a:t>
            </a:r>
            <a:r>
              <a:rPr sz="2800" spc="-85" dirty="0">
                <a:latin typeface="Arial"/>
                <a:cs typeface="Arial"/>
              </a:rPr>
              <a:t>dell’immagine </a:t>
            </a:r>
            <a:r>
              <a:rPr sz="2800" spc="-5" dirty="0">
                <a:latin typeface="Carlito"/>
                <a:cs typeface="Carlito"/>
              </a:rPr>
              <a:t>facilita la valutazione da</a:t>
            </a:r>
            <a:r>
              <a:rPr sz="2800" spc="-10" dirty="0">
                <a:latin typeface="Carlito"/>
                <a:cs typeface="Carlito"/>
              </a:rPr>
              <a:t> parte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180"/>
              </a:lnSpc>
            </a:pPr>
            <a:r>
              <a:rPr sz="2800" spc="-60" dirty="0">
                <a:latin typeface="Arial"/>
                <a:cs typeface="Arial"/>
              </a:rPr>
              <a:t>dell’operatore </a:t>
            </a:r>
            <a:r>
              <a:rPr sz="2800" spc="-10" dirty="0">
                <a:latin typeface="Carlito"/>
                <a:cs typeface="Carlito"/>
              </a:rPr>
              <a:t>sulla </a:t>
            </a:r>
            <a:r>
              <a:rPr sz="2800" spc="-5" dirty="0">
                <a:latin typeface="Carlito"/>
                <a:cs typeface="Carlito"/>
              </a:rPr>
              <a:t>veridicità - o meno -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70" dirty="0">
                <a:latin typeface="Arial"/>
                <a:cs typeface="Arial"/>
              </a:rPr>
              <a:t>dell’allarme</a:t>
            </a:r>
            <a:endParaRPr sz="2800">
              <a:latin typeface="Arial"/>
              <a:cs typeface="Arial"/>
            </a:endParaRPr>
          </a:p>
          <a:p>
            <a:pPr marL="12700" marR="347980">
              <a:lnSpc>
                <a:spcPts val="3000"/>
              </a:lnSpc>
              <a:spcBef>
                <a:spcPts val="1839"/>
              </a:spcBef>
            </a:pPr>
            <a:r>
              <a:rPr sz="2800" spc="-5" dirty="0">
                <a:latin typeface="Carlito"/>
                <a:cs typeface="Carlito"/>
              </a:rPr>
              <a:t>La </a:t>
            </a:r>
            <a:r>
              <a:rPr sz="2800" spc="-10" dirty="0">
                <a:latin typeface="Carlito"/>
                <a:cs typeface="Carlito"/>
              </a:rPr>
              <a:t>soluzione basata </a:t>
            </a:r>
            <a:r>
              <a:rPr sz="2800" spc="-5" dirty="0">
                <a:latin typeface="Carlito"/>
                <a:cs typeface="Carlito"/>
              </a:rPr>
              <a:t>su </a:t>
            </a:r>
            <a:r>
              <a:rPr sz="2800" spc="-10" dirty="0">
                <a:latin typeface="Carlito"/>
                <a:cs typeface="Carlito"/>
              </a:rPr>
              <a:t>Cloud </a:t>
            </a:r>
            <a:r>
              <a:rPr sz="2800" spc="-5" dirty="0">
                <a:latin typeface="Carlito"/>
                <a:cs typeface="Carlito"/>
              </a:rPr>
              <a:t>garantisce a tutte le </a:t>
            </a:r>
            <a:r>
              <a:rPr sz="2800" spc="-10" dirty="0">
                <a:latin typeface="Carlito"/>
                <a:cs typeface="Carlito"/>
              </a:rPr>
              <a:t>parti </a:t>
            </a:r>
            <a:r>
              <a:rPr sz="2800" spc="-5" dirty="0">
                <a:latin typeface="Carlito"/>
                <a:cs typeface="Carlito"/>
              </a:rPr>
              <a:t>interessate  </a:t>
            </a:r>
            <a:r>
              <a:rPr sz="2800" spc="-160" dirty="0">
                <a:latin typeface="Arial"/>
                <a:cs typeface="Arial"/>
              </a:rPr>
              <a:t>l’accesso </a:t>
            </a:r>
            <a:r>
              <a:rPr sz="2800" spc="-5" dirty="0">
                <a:latin typeface="Carlito"/>
                <a:cs typeface="Carlito"/>
              </a:rPr>
              <a:t>ad eventi ed allarmi (centrale operativa, installatore,  utente)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800" spc="-10" dirty="0">
                <a:latin typeface="Carlito"/>
                <a:cs typeface="Carlito"/>
              </a:rPr>
              <a:t>Semplice </a:t>
            </a:r>
            <a:r>
              <a:rPr sz="2800" spc="-5" dirty="0">
                <a:latin typeface="Carlito"/>
                <a:cs typeface="Carlito"/>
              </a:rPr>
              <a:t>configurazione di </a:t>
            </a:r>
            <a:r>
              <a:rPr sz="2800" spc="-10" dirty="0">
                <a:latin typeface="Carlito"/>
                <a:cs typeface="Carlito"/>
              </a:rPr>
              <a:t>siti, utenti </a:t>
            </a:r>
            <a:r>
              <a:rPr sz="2800" spc="-5" dirty="0">
                <a:latin typeface="Carlito"/>
                <a:cs typeface="Carlito"/>
              </a:rPr>
              <a:t>e </a:t>
            </a:r>
            <a:r>
              <a:rPr sz="2800" spc="-10" dirty="0">
                <a:latin typeface="Carlito"/>
                <a:cs typeface="Carlito"/>
              </a:rPr>
              <a:t>privilegi </a:t>
            </a:r>
            <a:r>
              <a:rPr sz="2800" spc="-5" dirty="0">
                <a:latin typeface="Carlito"/>
                <a:cs typeface="Carlito"/>
              </a:rPr>
              <a:t>di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accesso</a:t>
            </a:r>
            <a:endParaRPr sz="2800">
              <a:latin typeface="Carlito"/>
              <a:cs typeface="Carlito"/>
            </a:endParaRPr>
          </a:p>
          <a:p>
            <a:pPr marR="100330" algn="ctr">
              <a:lnSpc>
                <a:spcPct val="100000"/>
              </a:lnSpc>
              <a:spcBef>
                <a:spcPts val="515"/>
              </a:spcBef>
            </a:pPr>
            <a:r>
              <a:rPr sz="1800" spc="-5" dirty="0">
                <a:solidFill>
                  <a:srgbClr val="43D6F8"/>
                </a:solidFill>
                <a:latin typeface="Carlito"/>
                <a:cs typeface="Carlito"/>
              </a:rPr>
              <a:t>17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2647" y="2637027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647" y="3627628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2647" y="4618228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2647" y="5608828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47" y="6599428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647" y="7590028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2647" y="8961602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90461" y="92678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6814" y="9502241"/>
            <a:ext cx="94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6874" y="416763"/>
            <a:ext cx="9031605" cy="13328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5010"/>
              </a:lnSpc>
              <a:spcBef>
                <a:spcPts val="495"/>
              </a:spcBef>
            </a:pPr>
            <a:r>
              <a:rPr sz="4400" spc="-5" dirty="0"/>
              <a:t>DASHBOARD </a:t>
            </a:r>
            <a:r>
              <a:rPr sz="4400" dirty="0"/>
              <a:t>DI SISTEMA IMMEDIATO E  </a:t>
            </a:r>
            <a:r>
              <a:rPr sz="4400" spc="-5" dirty="0"/>
              <a:t>COMPLETO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780287" y="2327148"/>
            <a:ext cx="11233785" cy="6425565"/>
            <a:chOff x="780287" y="2327148"/>
            <a:chExt cx="11233785" cy="6425565"/>
          </a:xfrm>
        </p:grpSpPr>
        <p:sp>
          <p:nvSpPr>
            <p:cNvPr id="7" name="object 7"/>
            <p:cNvSpPr/>
            <p:nvPr/>
          </p:nvSpPr>
          <p:spPr>
            <a:xfrm>
              <a:off x="780287" y="2327148"/>
              <a:ext cx="11233404" cy="6425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9448" y="3624072"/>
              <a:ext cx="1751330" cy="245745"/>
            </a:xfrm>
            <a:custGeom>
              <a:avLst/>
              <a:gdLst/>
              <a:ahLst/>
              <a:cxnLst/>
              <a:rect l="l" t="t" r="r" b="b"/>
              <a:pathLst>
                <a:path w="1751329" h="245745">
                  <a:moveTo>
                    <a:pt x="1751076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751076" y="245363"/>
                  </a:lnTo>
                  <a:lnTo>
                    <a:pt x="1751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171" y="474929"/>
            <a:ext cx="670814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MANUTENZIONE:  </a:t>
            </a:r>
            <a:r>
              <a:rPr sz="4400" spc="-5" dirty="0"/>
              <a:t>CARATTERISTICHE </a:t>
            </a:r>
            <a:r>
              <a:rPr sz="4400" dirty="0"/>
              <a:t>E</a:t>
            </a:r>
            <a:r>
              <a:rPr sz="4400" spc="10" dirty="0"/>
              <a:t> </a:t>
            </a:r>
            <a:r>
              <a:rPr sz="4400" dirty="0"/>
              <a:t>BENEFICI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6400" y="2919095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7024" y="2703728"/>
            <a:ext cx="11814810" cy="5488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sz="2800" spc="-5" dirty="0">
                <a:latin typeface="Carlito"/>
                <a:cs typeface="Carlito"/>
              </a:rPr>
              <a:t>Il </a:t>
            </a:r>
            <a:r>
              <a:rPr sz="2800" spc="-10" dirty="0">
                <a:latin typeface="Carlito"/>
                <a:cs typeface="Carlito"/>
              </a:rPr>
              <a:t>dashboard </a:t>
            </a:r>
            <a:r>
              <a:rPr sz="2800" spc="-5" dirty="0">
                <a:latin typeface="Carlito"/>
                <a:cs typeface="Carlito"/>
              </a:rPr>
              <a:t>su cloud </a:t>
            </a:r>
            <a:r>
              <a:rPr sz="2800" spc="-10" dirty="0">
                <a:latin typeface="Carlito"/>
                <a:cs typeface="Carlito"/>
              </a:rPr>
              <a:t>offre </a:t>
            </a:r>
            <a:r>
              <a:rPr sz="2800" spc="-75" dirty="0">
                <a:latin typeface="Arial"/>
                <a:cs typeface="Arial"/>
              </a:rPr>
              <a:t>un’overview </a:t>
            </a:r>
            <a:r>
              <a:rPr sz="2800" spc="-5" dirty="0">
                <a:latin typeface="Carlito"/>
                <a:cs typeface="Carlito"/>
              </a:rPr>
              <a:t>sui sistemi </a:t>
            </a:r>
            <a:r>
              <a:rPr sz="2800" spc="-10" dirty="0">
                <a:latin typeface="Carlito"/>
                <a:cs typeface="Carlito"/>
              </a:rPr>
              <a:t>installati per </a:t>
            </a:r>
            <a:r>
              <a:rPr sz="2800" spc="-5" dirty="0">
                <a:latin typeface="Carlito"/>
                <a:cs typeface="Carlito"/>
              </a:rPr>
              <a:t>monitorare le  </a:t>
            </a:r>
            <a:r>
              <a:rPr sz="2800" spc="-10" dirty="0">
                <a:latin typeface="Carlito"/>
                <a:cs typeface="Carlito"/>
              </a:rPr>
              <a:t>performance </a:t>
            </a:r>
            <a:r>
              <a:rPr sz="2800" spc="-5" dirty="0">
                <a:latin typeface="Carlito"/>
                <a:cs typeface="Carlito"/>
              </a:rPr>
              <a:t>di sistema ed eventuali esigenze manutentive </a:t>
            </a:r>
            <a:r>
              <a:rPr sz="2800" spc="-10" dirty="0">
                <a:latin typeface="Carlito"/>
                <a:cs typeface="Carlito"/>
              </a:rPr>
              <a:t>(livello batterie, </a:t>
            </a:r>
            <a:r>
              <a:rPr sz="2800" spc="-5" dirty="0">
                <a:latin typeface="Carlito"/>
                <a:cs typeface="Carlito"/>
              </a:rPr>
              <a:t>errori  nei </a:t>
            </a:r>
            <a:r>
              <a:rPr sz="2800" spc="-10" dirty="0">
                <a:latin typeface="Carlito"/>
                <a:cs typeface="Carlito"/>
              </a:rPr>
              <a:t>test periodici, qualità </a:t>
            </a:r>
            <a:r>
              <a:rPr sz="2800" spc="-5" dirty="0">
                <a:latin typeface="Carlito"/>
                <a:cs typeface="Carlito"/>
              </a:rPr>
              <a:t>del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14" dirty="0">
                <a:latin typeface="Carlito"/>
                <a:cs typeface="Carlito"/>
              </a:rPr>
              <a:t>segnale</a:t>
            </a:r>
            <a:r>
              <a:rPr sz="2800" spc="-114" dirty="0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 marL="12700" marR="248285">
              <a:lnSpc>
                <a:spcPct val="110400"/>
              </a:lnSpc>
              <a:spcBef>
                <a:spcPts val="1190"/>
              </a:spcBef>
            </a:pP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parametri </a:t>
            </a:r>
            <a:r>
              <a:rPr sz="2800" spc="-5" dirty="0">
                <a:latin typeface="Carlito"/>
                <a:cs typeface="Carlito"/>
              </a:rPr>
              <a:t>di </a:t>
            </a:r>
            <a:r>
              <a:rPr sz="2800" spc="-10" dirty="0">
                <a:latin typeface="Carlito"/>
                <a:cs typeface="Carlito"/>
              </a:rPr>
              <a:t>sistema possono </a:t>
            </a:r>
            <a:r>
              <a:rPr sz="2800" spc="-5" dirty="0">
                <a:latin typeface="Carlito"/>
                <a:cs typeface="Carlito"/>
              </a:rPr>
              <a:t>essere configurati e aggiornati da remoto (anche  in </a:t>
            </a:r>
            <a:r>
              <a:rPr sz="2800" spc="-10" dirty="0">
                <a:latin typeface="Carlito"/>
                <a:cs typeface="Carlito"/>
              </a:rPr>
              <a:t>bulk), </a:t>
            </a:r>
            <a:r>
              <a:rPr sz="2800" spc="-5" dirty="0">
                <a:latin typeface="Carlito"/>
                <a:cs typeface="Carlito"/>
              </a:rPr>
              <a:t>es.: </a:t>
            </a:r>
            <a:r>
              <a:rPr sz="2800" spc="-10" dirty="0">
                <a:latin typeface="Carlito"/>
                <a:cs typeface="Carlito"/>
              </a:rPr>
              <a:t>programmazione </a:t>
            </a:r>
            <a:r>
              <a:rPr sz="2800" spc="-5" dirty="0">
                <a:latin typeface="Carlito"/>
                <a:cs typeface="Carlito"/>
              </a:rPr>
              <a:t>attivazioni, </a:t>
            </a:r>
            <a:r>
              <a:rPr sz="2800" spc="-10" dirty="0">
                <a:latin typeface="Carlito"/>
                <a:cs typeface="Carlito"/>
              </a:rPr>
              <a:t>sensibilità </a:t>
            </a:r>
            <a:r>
              <a:rPr sz="2800" spc="-275" dirty="0">
                <a:latin typeface="Arial"/>
                <a:cs typeface="Arial"/>
              </a:rPr>
              <a:t>PIR,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tamper…</a:t>
            </a:r>
            <a:endParaRPr sz="2800">
              <a:latin typeface="Arial"/>
              <a:cs typeface="Arial"/>
            </a:endParaRPr>
          </a:p>
          <a:p>
            <a:pPr marL="12700" marR="1272540">
              <a:lnSpc>
                <a:spcPct val="145700"/>
              </a:lnSpc>
            </a:pPr>
            <a:r>
              <a:rPr sz="2800" spc="-5" dirty="0">
                <a:latin typeface="Carlito"/>
                <a:cs typeface="Carlito"/>
              </a:rPr>
              <a:t>Le </a:t>
            </a:r>
            <a:r>
              <a:rPr sz="2800" spc="-10" dirty="0">
                <a:latin typeface="Carlito"/>
                <a:cs typeface="Carlito"/>
              </a:rPr>
              <a:t>batterie possono </a:t>
            </a:r>
            <a:r>
              <a:rPr sz="2800" spc="-5" dirty="0">
                <a:latin typeface="Carlito"/>
                <a:cs typeface="Carlito"/>
              </a:rPr>
              <a:t>essere </a:t>
            </a:r>
            <a:r>
              <a:rPr sz="2800" spc="-10" dirty="0">
                <a:latin typeface="Carlito"/>
                <a:cs typeface="Carlito"/>
              </a:rPr>
              <a:t>sostituite </a:t>
            </a:r>
            <a:r>
              <a:rPr sz="2800" spc="-5" dirty="0">
                <a:latin typeface="Carlito"/>
                <a:cs typeface="Carlito"/>
              </a:rPr>
              <a:t>facilmente, </a:t>
            </a:r>
            <a:r>
              <a:rPr sz="2800" spc="-10" dirty="0">
                <a:latin typeface="Carlito"/>
                <a:cs typeface="Carlito"/>
              </a:rPr>
              <a:t>senza </a:t>
            </a:r>
            <a:r>
              <a:rPr sz="2800" spc="-5" dirty="0">
                <a:latin typeface="Carlito"/>
                <a:cs typeface="Carlito"/>
              </a:rPr>
              <a:t>aprire i </a:t>
            </a:r>
            <a:r>
              <a:rPr sz="2800" spc="-10" dirty="0">
                <a:latin typeface="Carlito"/>
                <a:cs typeface="Carlito"/>
              </a:rPr>
              <a:t>dispositivi  </a:t>
            </a:r>
            <a:r>
              <a:rPr sz="2800" spc="-5" dirty="0">
                <a:latin typeface="Carlito"/>
                <a:cs typeface="Carlito"/>
              </a:rPr>
              <a:t>Il livello di carica dei </a:t>
            </a:r>
            <a:r>
              <a:rPr sz="2800" spc="-10" dirty="0">
                <a:latin typeface="Carlito"/>
                <a:cs typeface="Carlito"/>
              </a:rPr>
              <a:t>dispositivi </a:t>
            </a:r>
            <a:r>
              <a:rPr sz="2800" spc="-5" dirty="0">
                <a:latin typeface="Carlito"/>
                <a:cs typeface="Carlito"/>
              </a:rPr>
              <a:t>è monitorabile </a:t>
            </a:r>
            <a:r>
              <a:rPr sz="2800" spc="-10" dirty="0">
                <a:latin typeface="Carlito"/>
                <a:cs typeface="Carlito"/>
              </a:rPr>
              <a:t>via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cloud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  <a:tabLst>
                <a:tab pos="6822440" algn="l"/>
              </a:tabLst>
            </a:pPr>
            <a:r>
              <a:rPr sz="2800" spc="-5" dirty="0">
                <a:latin typeface="Carlito"/>
                <a:cs typeface="Carlito"/>
              </a:rPr>
              <a:t>I costi di </a:t>
            </a:r>
            <a:r>
              <a:rPr sz="2800" spc="-10" dirty="0">
                <a:latin typeface="Carlito"/>
                <a:cs typeface="Carlito"/>
              </a:rPr>
              <a:t>manutenzione sono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contenuti,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grazie	anche alle batterie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ricaricabili</a:t>
            </a:r>
            <a:endParaRPr sz="2800">
              <a:latin typeface="Carlito"/>
              <a:cs typeface="Carlito"/>
            </a:endParaRPr>
          </a:p>
          <a:p>
            <a:pPr marL="12700" marR="1119505">
              <a:lnSpc>
                <a:spcPct val="110000"/>
              </a:lnSpc>
              <a:spcBef>
                <a:spcPts val="1200"/>
              </a:spcBef>
            </a:pPr>
            <a:r>
              <a:rPr sz="2800" spc="-5" dirty="0">
                <a:latin typeface="Carlito"/>
                <a:cs typeface="Carlito"/>
              </a:rPr>
              <a:t>Il sistema scatta </a:t>
            </a:r>
            <a:r>
              <a:rPr sz="2800" spc="-10" dirty="0">
                <a:latin typeface="Carlito"/>
                <a:cs typeface="Carlito"/>
              </a:rPr>
              <a:t>foto </a:t>
            </a:r>
            <a:r>
              <a:rPr sz="2800" spc="-5" dirty="0">
                <a:latin typeface="Carlito"/>
                <a:cs typeface="Carlito"/>
              </a:rPr>
              <a:t>di controllo ad intervalli </a:t>
            </a:r>
            <a:r>
              <a:rPr sz="2800" spc="-10" dirty="0">
                <a:latin typeface="Carlito"/>
                <a:cs typeface="Carlito"/>
              </a:rPr>
              <a:t>prestabiliti, </a:t>
            </a:r>
            <a:r>
              <a:rPr sz="2800" spc="-5" dirty="0">
                <a:latin typeface="Carlito"/>
                <a:cs typeface="Carlito"/>
              </a:rPr>
              <a:t>da cui è </a:t>
            </a:r>
            <a:r>
              <a:rPr sz="2800" spc="-10" dirty="0">
                <a:latin typeface="Carlito"/>
                <a:cs typeface="Carlito"/>
              </a:rPr>
              <a:t>possible  verificare </a:t>
            </a:r>
            <a:r>
              <a:rPr sz="2800" spc="-5" dirty="0">
                <a:latin typeface="Carlito"/>
                <a:cs typeface="Carlito"/>
              </a:rPr>
              <a:t>se il </a:t>
            </a:r>
            <a:r>
              <a:rPr sz="2800" spc="-10" dirty="0">
                <a:latin typeface="Carlito"/>
                <a:cs typeface="Carlito"/>
              </a:rPr>
              <a:t>dispositivo </a:t>
            </a:r>
            <a:r>
              <a:rPr sz="2800" spc="-5" dirty="0">
                <a:latin typeface="Carlito"/>
                <a:cs typeface="Carlito"/>
              </a:rPr>
              <a:t>è </a:t>
            </a:r>
            <a:r>
              <a:rPr sz="2800" spc="-10" dirty="0">
                <a:latin typeface="Carlito"/>
                <a:cs typeface="Carlito"/>
              </a:rPr>
              <a:t>stato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spostato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400" y="4481195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400" y="5573903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400" y="6195695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400" y="681901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400" y="7440803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75272" y="9257182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3D6F8"/>
                </a:solidFill>
                <a:latin typeface="Carlito"/>
                <a:cs typeface="Carlito"/>
              </a:rPr>
              <a:t>19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6216"/>
            <a:ext cx="13004291" cy="7821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90461" y="926785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6814" y="9502241"/>
            <a:ext cx="94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305" y="115100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7122" y="827049"/>
            <a:ext cx="10533380" cy="856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2920">
              <a:lnSpc>
                <a:spcPct val="135700"/>
              </a:lnSpc>
              <a:spcBef>
                <a:spcPts val="100"/>
              </a:spcBef>
            </a:pPr>
            <a:r>
              <a:rPr sz="2800" spc="-10" dirty="0">
                <a:latin typeface="Carlito"/>
                <a:cs typeface="Carlito"/>
              </a:rPr>
              <a:t>Cantieri edili, Cantieri </a:t>
            </a:r>
            <a:r>
              <a:rPr sz="2800" spc="-5" dirty="0">
                <a:latin typeface="Carlito"/>
                <a:cs typeface="Carlito"/>
              </a:rPr>
              <a:t>grandi </a:t>
            </a:r>
            <a:r>
              <a:rPr sz="2800" spc="-10" dirty="0">
                <a:latin typeface="Carlito"/>
                <a:cs typeface="Carlito"/>
              </a:rPr>
              <a:t>opere </a:t>
            </a:r>
            <a:r>
              <a:rPr sz="2800" spc="-5" dirty="0">
                <a:latin typeface="Carlito"/>
                <a:cs typeface="Carlito"/>
              </a:rPr>
              <a:t>infrastrutturali (strade, </a:t>
            </a:r>
            <a:r>
              <a:rPr sz="2800" spc="-105" dirty="0">
                <a:latin typeface="Carlito"/>
                <a:cs typeface="Carlito"/>
              </a:rPr>
              <a:t>ferrovie</a:t>
            </a:r>
            <a:r>
              <a:rPr sz="2800" spc="-105" dirty="0">
                <a:latin typeface="Arial"/>
                <a:cs typeface="Arial"/>
              </a:rPr>
              <a:t>…)  </a:t>
            </a:r>
            <a:r>
              <a:rPr sz="2800" spc="-5" dirty="0">
                <a:latin typeface="Carlito"/>
                <a:cs typeface="Carlito"/>
              </a:rPr>
              <a:t>Proprietà vuote / </a:t>
            </a:r>
            <a:r>
              <a:rPr sz="2800" spc="-10" dirty="0">
                <a:latin typeface="Carlito"/>
                <a:cs typeface="Carlito"/>
              </a:rPr>
              <a:t>Disabitate </a:t>
            </a:r>
            <a:r>
              <a:rPr sz="2800" spc="-5" dirty="0">
                <a:latin typeface="Carlito"/>
                <a:cs typeface="Carlito"/>
              </a:rPr>
              <a:t>/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Abbandonate</a:t>
            </a:r>
            <a:endParaRPr sz="2800">
              <a:latin typeface="Carlito"/>
              <a:cs typeface="Carlito"/>
            </a:endParaRPr>
          </a:p>
          <a:p>
            <a:pPr marL="12700" marR="4285615">
              <a:lnSpc>
                <a:spcPts val="4560"/>
              </a:lnSpc>
              <a:spcBef>
                <a:spcPts val="350"/>
              </a:spcBef>
            </a:pPr>
            <a:r>
              <a:rPr sz="2800" spc="-5" dirty="0">
                <a:latin typeface="Carlito"/>
                <a:cs typeface="Carlito"/>
              </a:rPr>
              <a:t>Monitoraggio remoto di </a:t>
            </a:r>
            <a:r>
              <a:rPr sz="2800" spc="-10" dirty="0">
                <a:latin typeface="Carlito"/>
                <a:cs typeface="Carlito"/>
              </a:rPr>
              <a:t>proprietà </a:t>
            </a:r>
            <a:r>
              <a:rPr sz="2800" spc="-5" dirty="0">
                <a:latin typeface="Carlito"/>
                <a:cs typeface="Carlito"/>
              </a:rPr>
              <a:t>o risorse  Gestione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fallimenti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800" spc="-10" dirty="0">
                <a:latin typeface="Carlito"/>
                <a:cs typeface="Carlito"/>
              </a:rPr>
              <a:t>Condutture </a:t>
            </a:r>
            <a:r>
              <a:rPr sz="2800" spc="-5" dirty="0">
                <a:latin typeface="Carlito"/>
                <a:cs typeface="Carlito"/>
              </a:rPr>
              <a:t>(gasdotti,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95" dirty="0">
                <a:latin typeface="Carlito"/>
                <a:cs typeface="Carlito"/>
              </a:rPr>
              <a:t>oleodotti</a:t>
            </a:r>
            <a:r>
              <a:rPr sz="2800" spc="-95" dirty="0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 marL="12700" marR="751205">
              <a:lnSpc>
                <a:spcPts val="4560"/>
              </a:lnSpc>
              <a:spcBef>
                <a:spcPts val="355"/>
              </a:spcBef>
            </a:pPr>
            <a:r>
              <a:rPr sz="2800" spc="-5" dirty="0">
                <a:latin typeface="Carlito"/>
                <a:cs typeface="Carlito"/>
              </a:rPr>
              <a:t>Infrastrutture critiche: </a:t>
            </a:r>
            <a:r>
              <a:rPr sz="2800" spc="-10" dirty="0">
                <a:latin typeface="Carlito"/>
                <a:cs typeface="Carlito"/>
              </a:rPr>
              <a:t>sorveglianza </a:t>
            </a:r>
            <a:r>
              <a:rPr sz="2800" spc="-5" dirty="0">
                <a:latin typeface="Carlito"/>
                <a:cs typeface="Carlito"/>
              </a:rPr>
              <a:t>di centrali elettriche, gas, </a:t>
            </a:r>
            <a:r>
              <a:rPr sz="2800" dirty="0">
                <a:latin typeface="Carlito"/>
                <a:cs typeface="Carlito"/>
              </a:rPr>
              <a:t>acqua  </a:t>
            </a:r>
            <a:r>
              <a:rPr sz="2800" spc="-10" dirty="0">
                <a:latin typeface="Carlito"/>
                <a:cs typeface="Carlito"/>
              </a:rPr>
              <a:t>Vandalismi, discariche </a:t>
            </a:r>
            <a:r>
              <a:rPr sz="2800" spc="-5" dirty="0">
                <a:latin typeface="Carlito"/>
                <a:cs typeface="Carlito"/>
              </a:rPr>
              <a:t>abusive, comportamenti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asociali</a:t>
            </a:r>
            <a:endParaRPr sz="2800">
              <a:latin typeface="Carlito"/>
              <a:cs typeface="Carlito"/>
            </a:endParaRPr>
          </a:p>
          <a:p>
            <a:pPr marL="12700" marR="2401570">
              <a:lnSpc>
                <a:spcPts val="4560"/>
              </a:lnSpc>
            </a:pPr>
            <a:r>
              <a:rPr sz="2800" spc="-5" dirty="0">
                <a:latin typeface="Carlito"/>
                <a:cs typeface="Carlito"/>
              </a:rPr>
              <a:t>Parcheggi/ </a:t>
            </a:r>
            <a:r>
              <a:rPr sz="2800" spc="-10" dirty="0">
                <a:latin typeface="Carlito"/>
                <a:cs typeface="Carlito"/>
              </a:rPr>
              <a:t>Depositi </a:t>
            </a:r>
            <a:r>
              <a:rPr sz="2800" spc="-5" dirty="0">
                <a:latin typeface="Carlito"/>
                <a:cs typeface="Carlito"/>
              </a:rPr>
              <a:t>veicoli / Monitoraggio </a:t>
            </a:r>
            <a:r>
              <a:rPr sz="2800" spc="-10" dirty="0">
                <a:latin typeface="Carlito"/>
                <a:cs typeface="Carlito"/>
              </a:rPr>
              <a:t>risorse </a:t>
            </a:r>
            <a:r>
              <a:rPr sz="2800" spc="-5" dirty="0">
                <a:latin typeface="Carlito"/>
                <a:cs typeface="Carlito"/>
              </a:rPr>
              <a:t>mobili  </a:t>
            </a:r>
            <a:r>
              <a:rPr sz="2800" spc="-10" dirty="0">
                <a:latin typeface="Carlito"/>
                <a:cs typeface="Carlito"/>
              </a:rPr>
              <a:t>Energie rinnovabili: </a:t>
            </a:r>
            <a:r>
              <a:rPr sz="2800" spc="-5" dirty="0">
                <a:latin typeface="Carlito"/>
                <a:cs typeface="Carlito"/>
              </a:rPr>
              <a:t>Parchi </a:t>
            </a:r>
            <a:r>
              <a:rPr sz="2800" spc="-10" dirty="0">
                <a:latin typeface="Carlito"/>
                <a:cs typeface="Carlito"/>
              </a:rPr>
              <a:t>Eolici </a:t>
            </a:r>
            <a:r>
              <a:rPr sz="2800" spc="-5" dirty="0">
                <a:latin typeface="Carlito"/>
                <a:cs typeface="Carlito"/>
              </a:rPr>
              <a:t>o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Solari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800" spc="-5" dirty="0">
                <a:latin typeface="Carlito"/>
                <a:cs typeface="Carlito"/>
              </a:rPr>
              <a:t>Agricoltura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800" spc="-10" dirty="0">
                <a:latin typeface="Carlito"/>
                <a:cs typeface="Carlito"/>
              </a:rPr>
              <a:t>Chiese </a:t>
            </a:r>
            <a:r>
              <a:rPr sz="2800" spc="-5" dirty="0">
                <a:latin typeface="Carlito"/>
                <a:cs typeface="Carlito"/>
              </a:rPr>
              <a:t>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monumenti</a:t>
            </a:r>
            <a:endParaRPr sz="2800">
              <a:latin typeface="Carlito"/>
              <a:cs typeface="Carlito"/>
            </a:endParaRPr>
          </a:p>
          <a:p>
            <a:pPr marL="12700" marR="5335270">
              <a:lnSpc>
                <a:spcPct val="135700"/>
              </a:lnSpc>
            </a:pPr>
            <a:r>
              <a:rPr sz="2800" spc="-5" dirty="0">
                <a:latin typeface="Carlito"/>
                <a:cs typeface="Carlito"/>
              </a:rPr>
              <a:t>Industria: Magazzini, </a:t>
            </a:r>
            <a:r>
              <a:rPr sz="2800" spc="-10" dirty="0">
                <a:latin typeface="Carlito"/>
                <a:cs typeface="Carlito"/>
              </a:rPr>
              <a:t>miniere </a:t>
            </a:r>
            <a:r>
              <a:rPr sz="2800" spc="-5" dirty="0">
                <a:latin typeface="Carlito"/>
                <a:cs typeface="Carlito"/>
              </a:rPr>
              <a:t>e cave  Sicurezza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perimetrale</a:t>
            </a:r>
            <a:endParaRPr sz="2800">
              <a:latin typeface="Carlito"/>
              <a:cs typeface="Carlito"/>
            </a:endParaRPr>
          </a:p>
          <a:p>
            <a:pPr marL="1296035" marR="5080" indent="-304800">
              <a:lnSpc>
                <a:spcPct val="100000"/>
              </a:lnSpc>
              <a:spcBef>
                <a:spcPts val="1205"/>
              </a:spcBef>
            </a:pPr>
            <a:r>
              <a:rPr sz="2800" spc="-5" dirty="0">
                <a:latin typeface="Carlito"/>
                <a:cs typeface="Carlito"/>
              </a:rPr>
              <a:t>PRATICAMENTE </a:t>
            </a:r>
            <a:r>
              <a:rPr sz="2800" spc="-10" dirty="0">
                <a:latin typeface="Carlito"/>
                <a:cs typeface="Carlito"/>
              </a:rPr>
              <a:t>OGNI </a:t>
            </a:r>
            <a:r>
              <a:rPr sz="2800" spc="-5" dirty="0">
                <a:latin typeface="Carlito"/>
                <a:cs typeface="Carlito"/>
              </a:rPr>
              <a:t>ELEMENTO DI </a:t>
            </a:r>
            <a:r>
              <a:rPr sz="2800" spc="-10" dirty="0">
                <a:latin typeface="Carlito"/>
                <a:cs typeface="Carlito"/>
              </a:rPr>
              <a:t>VALORE </a:t>
            </a:r>
            <a:r>
              <a:rPr sz="2800" spc="-5" dirty="0">
                <a:latin typeface="Carlito"/>
                <a:cs typeface="Carlito"/>
              </a:rPr>
              <a:t>O POTENZIALMENTE  VULNERABILE, OLTRE AD </a:t>
            </a:r>
            <a:r>
              <a:rPr sz="2800" spc="-10" dirty="0">
                <a:latin typeface="Carlito"/>
                <a:cs typeface="Carlito"/>
              </a:rPr>
              <a:t>EDIFICI, VARCHI </a:t>
            </a:r>
            <a:r>
              <a:rPr sz="2800" spc="-5" dirty="0">
                <a:latin typeface="Carlito"/>
                <a:cs typeface="Carlito"/>
              </a:rPr>
              <a:t>DI ACCESSO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ECC.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2305" y="173012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305" y="2309241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305" y="288836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305" y="346748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305" y="4046601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305" y="4625721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305" y="520484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305" y="578396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305" y="636308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305" y="6942201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305" y="7521320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305" y="8100441"/>
            <a:ext cx="185964" cy="194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0531" y="253949"/>
            <a:ext cx="3200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APPLICAZIONI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1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5272" y="9257182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D6F8"/>
                </a:solidFill>
                <a:latin typeface="Carlito"/>
                <a:cs typeface="Carlito"/>
              </a:rPr>
              <a:t>22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4511" y="1315033"/>
            <a:ext cx="6366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BENEFICI </a:t>
            </a:r>
            <a:r>
              <a:rPr sz="4400" spc="-5" dirty="0"/>
              <a:t>DELLA</a:t>
            </a:r>
            <a:r>
              <a:rPr sz="4400" spc="-35" dirty="0"/>
              <a:t> </a:t>
            </a:r>
            <a:r>
              <a:rPr sz="4400" spc="-5" dirty="0"/>
              <a:t>SOLUZIONE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66648" y="3119374"/>
            <a:ext cx="190500" cy="2942844"/>
            <a:chOff x="66648" y="3119374"/>
            <a:chExt cx="190500" cy="2942844"/>
          </a:xfrm>
        </p:grpSpPr>
        <p:sp>
          <p:nvSpPr>
            <p:cNvPr id="6" name="object 6"/>
            <p:cNvSpPr/>
            <p:nvPr/>
          </p:nvSpPr>
          <p:spPr>
            <a:xfrm>
              <a:off x="66648" y="3119374"/>
              <a:ext cx="190500" cy="199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648" y="4125213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648" y="4704333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48" y="5283453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648" y="5862574"/>
              <a:ext cx="190500" cy="199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0" marR="46551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Estende il range di copertura delle soluzioni  per </a:t>
            </a:r>
            <a:r>
              <a:rPr dirty="0"/>
              <a:t>la </a:t>
            </a:r>
            <a:r>
              <a:rPr spc="-5" dirty="0"/>
              <a:t>sicurezza esterna &amp; il</a:t>
            </a:r>
            <a:r>
              <a:rPr spc="45" dirty="0"/>
              <a:t> </a:t>
            </a:r>
            <a:r>
              <a:rPr spc="-5" dirty="0"/>
              <a:t>monitoraggio</a:t>
            </a:r>
          </a:p>
          <a:p>
            <a:pPr marL="133350" marR="1643380">
              <a:lnSpc>
                <a:spcPts val="4560"/>
              </a:lnSpc>
              <a:spcBef>
                <a:spcPts val="350"/>
              </a:spcBef>
            </a:pPr>
            <a:r>
              <a:rPr spc="-5" dirty="0"/>
              <a:t>Investimento limitato (rapportato ai costi di </a:t>
            </a:r>
            <a:r>
              <a:rPr spc="-10" dirty="0"/>
              <a:t>CCTV </a:t>
            </a:r>
            <a:r>
              <a:rPr spc="-5" dirty="0"/>
              <a:t>e vigilanza)  Riduce drasticamente i </a:t>
            </a:r>
            <a:r>
              <a:rPr dirty="0"/>
              <a:t>falsi </a:t>
            </a:r>
            <a:r>
              <a:rPr spc="-5" dirty="0"/>
              <a:t>allarmi, le uscite ed i costi</a:t>
            </a:r>
            <a:r>
              <a:rPr spc="165" dirty="0"/>
              <a:t> </a:t>
            </a:r>
            <a:r>
              <a:rPr dirty="0"/>
              <a:t>relativi</a:t>
            </a:r>
          </a:p>
          <a:p>
            <a:pPr marL="133350" marR="5080">
              <a:lnSpc>
                <a:spcPts val="4560"/>
              </a:lnSpc>
              <a:spcBef>
                <a:spcPts val="5"/>
              </a:spcBef>
            </a:pPr>
            <a:r>
              <a:rPr spc="-5" dirty="0"/>
              <a:t>Supporta la combinazione strategica di tecnologia e risorse di vigilanza  Velocità e semplicità di installazione &amp;</a:t>
            </a:r>
            <a:r>
              <a:rPr spc="85" dirty="0"/>
              <a:t> </a:t>
            </a:r>
            <a:r>
              <a:rPr spc="-5" dirty="0"/>
              <a:t>manutenzione:</a:t>
            </a:r>
          </a:p>
          <a:p>
            <a:pPr marL="133350">
              <a:lnSpc>
                <a:spcPts val="3010"/>
              </a:lnSpc>
            </a:pPr>
            <a:r>
              <a:rPr spc="-5" dirty="0"/>
              <a:t>riduce i </a:t>
            </a:r>
            <a:r>
              <a:rPr dirty="0"/>
              <a:t>costi </a:t>
            </a:r>
            <a:r>
              <a:rPr spc="-5" dirty="0"/>
              <a:t>di</a:t>
            </a:r>
            <a:r>
              <a:rPr spc="25" dirty="0"/>
              <a:t> </a:t>
            </a:r>
            <a:r>
              <a:rPr spc="-5" dirty="0"/>
              <a:t>manodopera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4291" cy="9753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08664" y="292608"/>
              <a:ext cx="1240535" cy="850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57822" y="9288780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37D6FA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3004800" cy="9690100"/>
            <a:chOff x="0" y="0"/>
            <a:chExt cx="13004800" cy="96901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3004291" cy="9689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8552" y="4093464"/>
              <a:ext cx="3171444" cy="16870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3988" y="4093464"/>
              <a:ext cx="2226564" cy="16870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9284" y="4093464"/>
              <a:ext cx="2802636" cy="16870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5911" y="4093464"/>
              <a:ext cx="3055620" cy="16870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0264" y="4093464"/>
              <a:ext cx="2333244" cy="16870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230367"/>
              <a:ext cx="6114288" cy="13548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8091" y="5230367"/>
              <a:ext cx="2749295" cy="13548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51192" y="5230367"/>
              <a:ext cx="2305811" cy="13548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0807" y="5230367"/>
              <a:ext cx="3785615" cy="13548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184" y="4097877"/>
            <a:ext cx="12093575" cy="2061845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1805"/>
              </a:spcBef>
            </a:pPr>
            <a:r>
              <a:rPr sz="6000" dirty="0">
                <a:latin typeface="Carlito"/>
                <a:cs typeface="Carlito"/>
              </a:rPr>
              <a:t>RILEVA </a:t>
            </a:r>
            <a:r>
              <a:rPr sz="6000" spc="-5" dirty="0">
                <a:solidFill>
                  <a:srgbClr val="FFFFFF"/>
                </a:solidFill>
                <a:latin typeface="Carlito"/>
                <a:cs typeface="Carlito"/>
              </a:rPr>
              <a:t>REAGISCE</a:t>
            </a:r>
            <a:r>
              <a:rPr sz="60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6000" spc="-10" dirty="0">
                <a:solidFill>
                  <a:srgbClr val="FFFFFF"/>
                </a:solidFill>
                <a:latin typeface="Carlito"/>
                <a:cs typeface="Carlito"/>
              </a:rPr>
              <a:t>PROTEGGE</a:t>
            </a:r>
            <a:endParaRPr sz="6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443865" algn="l"/>
              </a:tabLst>
            </a:pPr>
            <a:r>
              <a:rPr sz="4800" dirty="0">
                <a:latin typeface="Carlito"/>
                <a:cs typeface="Carlito"/>
              </a:rPr>
              <a:t>Il	migliore allarme con </a:t>
            </a: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verifica video </a:t>
            </a:r>
            <a:r>
              <a:rPr sz="4800" spc="-5" dirty="0">
                <a:solidFill>
                  <a:srgbClr val="FFFFFF"/>
                </a:solidFill>
                <a:latin typeface="Carlito"/>
                <a:cs typeface="Carlito"/>
              </a:rPr>
              <a:t>del</a:t>
            </a:r>
            <a:r>
              <a:rPr sz="48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800" dirty="0">
                <a:solidFill>
                  <a:srgbClr val="FFFFFF"/>
                </a:solidFill>
                <a:latin typeface="Carlito"/>
                <a:cs typeface="Carlito"/>
              </a:rPr>
              <a:t>mercato</a:t>
            </a:r>
            <a:endParaRPr sz="4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8912" y="6774180"/>
            <a:ext cx="7377430" cy="1055370"/>
            <a:chOff x="438912" y="6774180"/>
            <a:chExt cx="7377430" cy="1055370"/>
          </a:xfrm>
        </p:grpSpPr>
        <p:sp>
          <p:nvSpPr>
            <p:cNvPr id="20" name="object 20"/>
            <p:cNvSpPr/>
            <p:nvPr/>
          </p:nvSpPr>
          <p:spPr>
            <a:xfrm>
              <a:off x="438912" y="6774180"/>
              <a:ext cx="1850898" cy="68656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43100" y="6774180"/>
              <a:ext cx="831341" cy="6865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0779" y="6774180"/>
              <a:ext cx="1415033" cy="68656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33572" y="6774180"/>
              <a:ext cx="817626" cy="68656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6012" y="6774180"/>
              <a:ext cx="633222" cy="68656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26991" y="6774180"/>
              <a:ext cx="1791462" cy="6865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3268" y="6774180"/>
              <a:ext cx="2099310" cy="68656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0335" y="6774180"/>
              <a:ext cx="555498" cy="68656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8912" y="7142988"/>
              <a:ext cx="1245870" cy="68656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1120" y="7142988"/>
              <a:ext cx="631698" cy="68656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60576" y="7142988"/>
              <a:ext cx="773430" cy="68656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90344" y="7142988"/>
              <a:ext cx="1402842" cy="68656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49523" y="7142988"/>
              <a:ext cx="1274826" cy="68656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3476" y="6857822"/>
            <a:ext cx="6924040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Ottimizzato per monitorare </a:t>
            </a:r>
            <a:r>
              <a:rPr sz="2400" dirty="0">
                <a:latin typeface="Carlito"/>
                <a:cs typeface="Carlito"/>
              </a:rPr>
              <a:t>e </a:t>
            </a:r>
            <a:r>
              <a:rPr sz="2400" spc="-5" dirty="0">
                <a:latin typeface="Carlito"/>
                <a:cs typeface="Carlito"/>
              </a:rPr>
              <a:t>proteggere</a:t>
            </a:r>
            <a:r>
              <a:rPr sz="2400" spc="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infrastrutture,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Carlito"/>
                <a:cs typeface="Carlito"/>
              </a:rPr>
              <a:t>risorse e </a:t>
            </a:r>
            <a:r>
              <a:rPr sz="2400" spc="-5" dirty="0">
                <a:latin typeface="Carlito"/>
                <a:cs typeface="Carlito"/>
              </a:rPr>
              <a:t>siti sensibili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esterni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10166604" y="292608"/>
            <a:ext cx="2584450" cy="9444990"/>
            <a:chOff x="10166604" y="292608"/>
            <a:chExt cx="2584450" cy="9444990"/>
          </a:xfrm>
        </p:grpSpPr>
        <p:sp>
          <p:nvSpPr>
            <p:cNvPr id="35" name="object 35"/>
            <p:cNvSpPr/>
            <p:nvPr/>
          </p:nvSpPr>
          <p:spPr>
            <a:xfrm>
              <a:off x="11408664" y="292608"/>
              <a:ext cx="1240535" cy="85039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66604" y="9386317"/>
              <a:ext cx="2583942" cy="35126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263378" y="9426956"/>
            <a:ext cx="23945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Reconeyez actual video in</a:t>
            </a:r>
            <a:r>
              <a:rPr sz="12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background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8279" y="2945892"/>
            <a:ext cx="7716011" cy="5797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6927" y="333248"/>
            <a:ext cx="2712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RECONEYEZ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501523" y="2050795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6492" y="1900885"/>
            <a:ext cx="3863975" cy="679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Nasce </a:t>
            </a:r>
            <a:r>
              <a:rPr sz="2400" spc="-95" dirty="0">
                <a:latin typeface="Arial"/>
                <a:cs typeface="Arial"/>
              </a:rPr>
              <a:t>dall’azienda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Carlito"/>
                <a:cs typeface="Carlito"/>
              </a:rPr>
              <a:t>consorella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Defendec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Carlito"/>
                <a:cs typeface="Carlito"/>
              </a:rPr>
              <a:t>Fondata nel 2009 </a:t>
            </a:r>
            <a:r>
              <a:rPr sz="2400" dirty="0">
                <a:latin typeface="Carlito"/>
                <a:cs typeface="Carlito"/>
              </a:rPr>
              <a:t>come  </a:t>
            </a:r>
            <a:r>
              <a:rPr sz="2400" spc="-5" dirty="0">
                <a:latin typeface="Carlito"/>
                <a:cs typeface="Carlito"/>
              </a:rPr>
              <a:t>partnership per </a:t>
            </a:r>
            <a:r>
              <a:rPr sz="2400" dirty="0">
                <a:latin typeface="Carlito"/>
                <a:cs typeface="Carlito"/>
              </a:rPr>
              <a:t>la </a:t>
            </a:r>
            <a:r>
              <a:rPr sz="2400" spc="-5" dirty="0">
                <a:latin typeface="Carlito"/>
                <a:cs typeface="Carlito"/>
              </a:rPr>
              <a:t>fornitura dei  primi dispositivi per </a:t>
            </a:r>
            <a:r>
              <a:rPr sz="2400" dirty="0">
                <a:latin typeface="Carlito"/>
                <a:cs typeface="Carlito"/>
              </a:rPr>
              <a:t>le guardie  </a:t>
            </a:r>
            <a:r>
              <a:rPr sz="2400" spc="-5" dirty="0">
                <a:latin typeface="Carlito"/>
                <a:cs typeface="Carlito"/>
              </a:rPr>
              <a:t>di confine estoni</a:t>
            </a:r>
            <a:endParaRPr sz="2400">
              <a:latin typeface="Carlito"/>
              <a:cs typeface="Carlito"/>
            </a:endParaRPr>
          </a:p>
          <a:p>
            <a:pPr marL="12700" marR="66294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Carlito"/>
                <a:cs typeface="Carlito"/>
              </a:rPr>
              <a:t>Ora presenti su 26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confini  </a:t>
            </a:r>
            <a:r>
              <a:rPr sz="2400" spc="-5" dirty="0">
                <a:latin typeface="Carlito"/>
                <a:cs typeface="Carlito"/>
              </a:rPr>
              <a:t>internazionali</a:t>
            </a:r>
            <a:endParaRPr sz="2400">
              <a:latin typeface="Carlito"/>
              <a:cs typeface="Carlito"/>
            </a:endParaRPr>
          </a:p>
          <a:p>
            <a:pPr marL="12700" marR="889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Carlito"/>
                <a:cs typeface="Carlito"/>
              </a:rPr>
              <a:t>Tenuta </a:t>
            </a:r>
            <a:r>
              <a:rPr sz="2400" dirty="0">
                <a:latin typeface="Carlito"/>
                <a:cs typeface="Carlito"/>
              </a:rPr>
              <a:t>alla </a:t>
            </a:r>
            <a:r>
              <a:rPr sz="2400" spc="-5" dirty="0">
                <a:latin typeface="Carlito"/>
                <a:cs typeface="Carlito"/>
              </a:rPr>
              <a:t>conformità </a:t>
            </a:r>
            <a:r>
              <a:rPr sz="2400" dirty="0">
                <a:latin typeface="Carlito"/>
                <a:cs typeface="Carlito"/>
              </a:rPr>
              <a:t>agli  </a:t>
            </a:r>
            <a:r>
              <a:rPr sz="2400" spc="-5" dirty="0">
                <a:latin typeface="Carlito"/>
                <a:cs typeface="Carlito"/>
              </a:rPr>
              <a:t>standard </a:t>
            </a:r>
            <a:r>
              <a:rPr sz="2400" dirty="0">
                <a:latin typeface="Carlito"/>
                <a:cs typeface="Carlito"/>
              </a:rPr>
              <a:t>militari </a:t>
            </a:r>
            <a:r>
              <a:rPr sz="2400" spc="-5" dirty="0">
                <a:latin typeface="Carlito"/>
                <a:cs typeface="Carlito"/>
              </a:rPr>
              <a:t>di sicurezza di  sistema </a:t>
            </a:r>
            <a:r>
              <a:rPr sz="2400" dirty="0">
                <a:latin typeface="Carlito"/>
                <a:cs typeface="Carlito"/>
              </a:rPr>
              <a:t>e </a:t>
            </a:r>
            <a:r>
              <a:rPr sz="2400" spc="-5" dirty="0">
                <a:latin typeface="Carlito"/>
                <a:cs typeface="Carlito"/>
              </a:rPr>
              <a:t>di qualità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costruttiva</a:t>
            </a:r>
            <a:endParaRPr sz="2400">
              <a:latin typeface="Carlito"/>
              <a:cs typeface="Carlito"/>
            </a:endParaRPr>
          </a:p>
          <a:p>
            <a:pPr marL="12700" marR="708660">
              <a:lnSpc>
                <a:spcPct val="100000"/>
              </a:lnSpc>
              <a:spcBef>
                <a:spcPts val="1205"/>
              </a:spcBef>
            </a:pPr>
            <a:r>
              <a:rPr sz="2400" dirty="0">
                <a:latin typeface="Carlito"/>
                <a:cs typeface="Carlito"/>
              </a:rPr>
              <a:t>Reconeyez creata </a:t>
            </a:r>
            <a:r>
              <a:rPr sz="2400" spc="-5" dirty="0">
                <a:latin typeface="Carlito"/>
                <a:cs typeface="Carlito"/>
              </a:rPr>
              <a:t>per  diffondere </a:t>
            </a:r>
            <a:r>
              <a:rPr sz="2400" dirty="0">
                <a:latin typeface="Carlito"/>
                <a:cs typeface="Carlito"/>
              </a:rPr>
              <a:t>la </a:t>
            </a:r>
            <a:r>
              <a:rPr sz="2400" spc="-5" dirty="0">
                <a:latin typeface="Carlito"/>
                <a:cs typeface="Carlito"/>
              </a:rPr>
              <a:t>soluzione </a:t>
            </a:r>
            <a:r>
              <a:rPr sz="2400" dirty="0">
                <a:latin typeface="Carlito"/>
                <a:cs typeface="Carlito"/>
              </a:rPr>
              <a:t>in  ambito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commerciale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latin typeface="Carlito"/>
                <a:cs typeface="Carlito"/>
              </a:rPr>
              <a:t>HQ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Tallinn,</a:t>
            </a:r>
            <a:r>
              <a:rPr sz="2400" spc="-10" dirty="0">
                <a:latin typeface="Carlito"/>
                <a:cs typeface="Carlito"/>
              </a:rPr>
              <a:t> Estonia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Carlito"/>
                <a:cs typeface="Carlito"/>
              </a:rPr>
              <a:t>Presenza in US, UK 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Italia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523" y="2934716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523" y="4550155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523" y="5434076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523" y="6683756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523" y="7933435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523" y="8451570"/>
            <a:ext cx="160673" cy="16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65061" y="9282286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20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925" y="9523958"/>
            <a:ext cx="122618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z="1500" dirty="0">
                <a:solidFill>
                  <a:srgbClr val="37D6FA"/>
                </a:solidFill>
                <a:latin typeface="Carlito"/>
                <a:cs typeface="Carlito"/>
              </a:rPr>
              <a:t>© </a:t>
            </a: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ReconEyez</a:t>
            </a:r>
            <a:r>
              <a:rPr sz="1200" spc="-135" dirty="0">
                <a:solidFill>
                  <a:srgbClr val="37D6FA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37D6FA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15538"/>
            <a:ext cx="13004291" cy="7338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65061" y="9282286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25" y="9523958"/>
            <a:ext cx="122618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z="1500" dirty="0">
                <a:solidFill>
                  <a:srgbClr val="37D6FA"/>
                </a:solidFill>
                <a:latin typeface="Carlito"/>
                <a:cs typeface="Carlito"/>
              </a:rPr>
              <a:t>© </a:t>
            </a: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ReconEyez</a:t>
            </a:r>
            <a:r>
              <a:rPr sz="1200" spc="-135" dirty="0">
                <a:solidFill>
                  <a:srgbClr val="37D6FA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37D6FA"/>
                </a:solidFill>
                <a:latin typeface="Carlito"/>
                <a:cs typeface="Carlito"/>
              </a:rPr>
              <a:t>2017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369" y="341502"/>
            <a:ext cx="4818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SICUREZZA </a:t>
            </a:r>
            <a:r>
              <a:rPr spc="-5" dirty="0"/>
              <a:t>DA</a:t>
            </a:r>
            <a:r>
              <a:rPr spc="-40" dirty="0"/>
              <a:t> </a:t>
            </a:r>
            <a:r>
              <a:rPr spc="-5" dirty="0"/>
              <a:t>ESTERNI</a:t>
            </a:r>
          </a:p>
        </p:txBody>
      </p:sp>
      <p:sp>
        <p:nvSpPr>
          <p:cNvPr id="3" name="object 3"/>
          <p:cNvSpPr/>
          <p:nvPr/>
        </p:nvSpPr>
        <p:spPr>
          <a:xfrm>
            <a:off x="1318386" y="19573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8386" y="57673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8386" y="63769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8386" y="69865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8386" y="79771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8386" y="8967723"/>
            <a:ext cx="160673" cy="16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05813" y="1189708"/>
            <a:ext cx="10537825" cy="83673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66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TIPICHE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PROBLEMATICHE RELATIVE ALLA SICUREZZA IN</a:t>
            </a:r>
            <a:r>
              <a:rPr sz="2800" u="heavy" spc="9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ESTERNI</a:t>
            </a:r>
            <a:endParaRPr sz="2800">
              <a:latin typeface="Carlito"/>
              <a:cs typeface="Carlito"/>
            </a:endParaRPr>
          </a:p>
          <a:p>
            <a:pPr marL="520065">
              <a:lnSpc>
                <a:spcPct val="100000"/>
              </a:lnSpc>
              <a:spcBef>
                <a:spcPts val="565"/>
              </a:spcBef>
            </a:pPr>
            <a:r>
              <a:rPr sz="2800" spc="-5" dirty="0">
                <a:latin typeface="Carlito"/>
                <a:cs typeface="Carlito"/>
              </a:rPr>
              <a:t>Le esigenze di </a:t>
            </a:r>
            <a:r>
              <a:rPr sz="2800" spc="-10" dirty="0">
                <a:latin typeface="Carlito"/>
                <a:cs typeface="Carlito"/>
              </a:rPr>
              <a:t>protezione </a:t>
            </a:r>
            <a:r>
              <a:rPr sz="2800" spc="-5" dirty="0">
                <a:latin typeface="Carlito"/>
                <a:cs typeface="Carlito"/>
              </a:rPr>
              <a:t>si </a:t>
            </a:r>
            <a:r>
              <a:rPr sz="2800" spc="-10" dirty="0">
                <a:latin typeface="Carlito"/>
                <a:cs typeface="Carlito"/>
              </a:rPr>
              <a:t>scontrano spesso </a:t>
            </a:r>
            <a:r>
              <a:rPr sz="2800" spc="-5" dirty="0">
                <a:latin typeface="Carlito"/>
                <a:cs typeface="Carlito"/>
              </a:rPr>
              <a:t>col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cambiamento:</a:t>
            </a:r>
            <a:endParaRPr sz="2800">
              <a:latin typeface="Carlito"/>
              <a:cs typeface="Carlito"/>
            </a:endParaRPr>
          </a:p>
          <a:p>
            <a:pPr marL="520065" indent="-508000">
              <a:lnSpc>
                <a:spcPct val="100000"/>
              </a:lnSpc>
              <a:spcBef>
                <a:spcPts val="1440"/>
              </a:spcBef>
              <a:buSzPct val="69642"/>
              <a:buFont typeface="Wingdings"/>
              <a:buChar char=""/>
              <a:tabLst>
                <a:tab pos="520065" algn="l"/>
                <a:tab pos="520700" algn="l"/>
              </a:tabLst>
            </a:pPr>
            <a:r>
              <a:rPr sz="2800" spc="-5" dirty="0">
                <a:latin typeface="Carlito"/>
                <a:cs typeface="Carlito"/>
              </a:rPr>
              <a:t>Risorse in movimento: ad esempio aree di stoccaggio,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containers</a:t>
            </a:r>
            <a:endParaRPr sz="2800">
              <a:latin typeface="Carlito"/>
              <a:cs typeface="Carlito"/>
            </a:endParaRPr>
          </a:p>
          <a:p>
            <a:pPr marL="520065" indent="-508000">
              <a:lnSpc>
                <a:spcPct val="100000"/>
              </a:lnSpc>
              <a:spcBef>
                <a:spcPts val="1440"/>
              </a:spcBef>
              <a:buSzPct val="69642"/>
              <a:buFont typeface="Wingdings"/>
              <a:buChar char=""/>
              <a:tabLst>
                <a:tab pos="520065" algn="l"/>
                <a:tab pos="520700" algn="l"/>
              </a:tabLst>
            </a:pPr>
            <a:r>
              <a:rPr sz="2800" spc="-5" dirty="0">
                <a:latin typeface="Carlito"/>
                <a:cs typeface="Carlito"/>
              </a:rPr>
              <a:t>Modifiche aree di interesse, ad </a:t>
            </a:r>
            <a:r>
              <a:rPr sz="2800" spc="-10" dirty="0">
                <a:latin typeface="Carlito"/>
                <a:cs typeface="Carlito"/>
              </a:rPr>
              <a:t>esempio: </a:t>
            </a:r>
            <a:r>
              <a:rPr sz="2800" spc="-5" dirty="0">
                <a:latin typeface="Carlito"/>
                <a:cs typeface="Carlito"/>
              </a:rPr>
              <a:t>cantieri edili e grandi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opere</a:t>
            </a:r>
            <a:endParaRPr sz="2800">
              <a:latin typeface="Carlito"/>
              <a:cs typeface="Carlito"/>
            </a:endParaRPr>
          </a:p>
          <a:p>
            <a:pPr marL="520065" marR="1051560" indent="-508000">
              <a:lnSpc>
                <a:spcPts val="3000"/>
              </a:lnSpc>
              <a:spcBef>
                <a:spcPts val="1845"/>
              </a:spcBef>
              <a:buSzPct val="69642"/>
              <a:buFont typeface="Wingdings"/>
              <a:buChar char=""/>
              <a:tabLst>
                <a:tab pos="520065" algn="l"/>
                <a:tab pos="520700" algn="l"/>
              </a:tabLst>
            </a:pPr>
            <a:r>
              <a:rPr sz="2800" spc="-5" dirty="0">
                <a:latin typeface="Carlito"/>
                <a:cs typeface="Carlito"/>
              </a:rPr>
              <a:t>Aree temporanee con </a:t>
            </a:r>
            <a:r>
              <a:rPr sz="2800" spc="-10" dirty="0">
                <a:latin typeface="Carlito"/>
                <a:cs typeface="Carlito"/>
              </a:rPr>
              <a:t>problemi </a:t>
            </a:r>
            <a:r>
              <a:rPr sz="2800" spc="-5" dirty="0">
                <a:latin typeface="Carlito"/>
                <a:cs typeface="Carlito"/>
              </a:rPr>
              <a:t>di gestione: graffiti, </a:t>
            </a:r>
            <a:r>
              <a:rPr sz="2800" spc="-10" dirty="0">
                <a:latin typeface="Carlito"/>
                <a:cs typeface="Carlito"/>
              </a:rPr>
              <a:t>discariche  </a:t>
            </a:r>
            <a:r>
              <a:rPr sz="2800" spc="-5" dirty="0">
                <a:latin typeface="Carlito"/>
                <a:cs typeface="Carlito"/>
              </a:rPr>
              <a:t>abusive,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vandalismi</a:t>
            </a:r>
            <a:endParaRPr sz="2800">
              <a:latin typeface="Carlito"/>
              <a:cs typeface="Carlito"/>
            </a:endParaRPr>
          </a:p>
          <a:p>
            <a:pPr marL="520065" marR="364490" indent="-508000">
              <a:lnSpc>
                <a:spcPts val="3000"/>
              </a:lnSpc>
              <a:spcBef>
                <a:spcPts val="1800"/>
              </a:spcBef>
              <a:buSzPct val="69642"/>
              <a:buFont typeface="Wingdings"/>
              <a:buChar char=""/>
              <a:tabLst>
                <a:tab pos="520065" algn="l"/>
                <a:tab pos="520700" algn="l"/>
              </a:tabLst>
            </a:pPr>
            <a:r>
              <a:rPr sz="2800" spc="-5" dirty="0">
                <a:latin typeface="Carlito"/>
                <a:cs typeface="Carlito"/>
              </a:rPr>
              <a:t>Le </a:t>
            </a:r>
            <a:r>
              <a:rPr sz="2800" spc="-10" dirty="0">
                <a:latin typeface="Carlito"/>
                <a:cs typeface="Carlito"/>
              </a:rPr>
              <a:t>soluzioni </a:t>
            </a:r>
            <a:r>
              <a:rPr sz="2800" spc="-5" dirty="0">
                <a:latin typeface="Carlito"/>
                <a:cs typeface="Carlito"/>
              </a:rPr>
              <a:t>cablate tradizionali </a:t>
            </a:r>
            <a:r>
              <a:rPr sz="2800" spc="-10" dirty="0">
                <a:latin typeface="Carlito"/>
                <a:cs typeface="Carlito"/>
              </a:rPr>
              <a:t>sono </a:t>
            </a:r>
            <a:r>
              <a:rPr sz="2800" spc="-5" dirty="0">
                <a:latin typeface="Carlito"/>
                <a:cs typeface="Carlito"/>
              </a:rPr>
              <a:t>costose e </a:t>
            </a:r>
            <a:r>
              <a:rPr sz="2800" spc="-10" dirty="0">
                <a:latin typeface="Carlito"/>
                <a:cs typeface="Carlito"/>
              </a:rPr>
              <a:t>non garantiscono </a:t>
            </a:r>
            <a:r>
              <a:rPr sz="2800" spc="-5" dirty="0">
                <a:latin typeface="Carlito"/>
                <a:cs typeface="Carlito"/>
              </a:rPr>
              <a:t>la  </a:t>
            </a:r>
            <a:r>
              <a:rPr sz="2800" spc="-10" dirty="0">
                <a:latin typeface="Carlito"/>
                <a:cs typeface="Carlito"/>
              </a:rPr>
              <a:t>necessaria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flessibilità</a:t>
            </a:r>
            <a:endParaRPr sz="2800">
              <a:latin typeface="Carlito"/>
              <a:cs typeface="Carlito"/>
            </a:endParaRPr>
          </a:p>
          <a:p>
            <a:pPr marL="520065">
              <a:lnSpc>
                <a:spcPct val="100000"/>
              </a:lnSpc>
              <a:spcBef>
                <a:spcPts val="1400"/>
              </a:spcBef>
            </a:pP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falsi </a:t>
            </a:r>
            <a:r>
              <a:rPr sz="2800" spc="-5" dirty="0">
                <a:latin typeface="Carlito"/>
                <a:cs typeface="Carlito"/>
              </a:rPr>
              <a:t>allarmi </a:t>
            </a:r>
            <a:r>
              <a:rPr sz="2800" spc="-10" dirty="0">
                <a:latin typeface="Carlito"/>
                <a:cs typeface="Carlito"/>
              </a:rPr>
              <a:t>sono </a:t>
            </a:r>
            <a:r>
              <a:rPr sz="2800" spc="-5" dirty="0">
                <a:latin typeface="Carlito"/>
                <a:cs typeface="Carlito"/>
              </a:rPr>
              <a:t>comuni a causa di vegetazione, animali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etc.</a:t>
            </a:r>
            <a:endParaRPr sz="2800">
              <a:latin typeface="Carlito"/>
              <a:cs typeface="Carlito"/>
            </a:endParaRPr>
          </a:p>
          <a:p>
            <a:pPr marL="520065">
              <a:lnSpc>
                <a:spcPct val="100000"/>
              </a:lnSpc>
              <a:spcBef>
                <a:spcPts val="1440"/>
              </a:spcBef>
            </a:pPr>
            <a:r>
              <a:rPr sz="2800" spc="-5" dirty="0">
                <a:latin typeface="Carlito"/>
                <a:cs typeface="Carlito"/>
              </a:rPr>
              <a:t>I </a:t>
            </a:r>
            <a:r>
              <a:rPr sz="2800" spc="-10" dirty="0">
                <a:latin typeface="Carlito"/>
                <a:cs typeface="Carlito"/>
              </a:rPr>
              <a:t>falsi </a:t>
            </a:r>
            <a:r>
              <a:rPr sz="2800" spc="-5" dirty="0">
                <a:latin typeface="Carlito"/>
                <a:cs typeface="Carlito"/>
              </a:rPr>
              <a:t>allarmi </a:t>
            </a:r>
            <a:r>
              <a:rPr sz="2800" spc="-10" dirty="0">
                <a:latin typeface="Carlito"/>
                <a:cs typeface="Carlito"/>
              </a:rPr>
              <a:t>sono </a:t>
            </a:r>
            <a:r>
              <a:rPr sz="2800" spc="-5" dirty="0">
                <a:latin typeface="Carlito"/>
                <a:cs typeface="Carlito"/>
              </a:rPr>
              <a:t>costosi da gestire, </a:t>
            </a:r>
            <a:r>
              <a:rPr sz="2800" spc="-10" dirty="0">
                <a:latin typeface="Carlito"/>
                <a:cs typeface="Carlito"/>
              </a:rPr>
              <a:t>soprattutto </a:t>
            </a:r>
            <a:r>
              <a:rPr sz="2800" spc="-5" dirty="0">
                <a:latin typeface="Carlito"/>
                <a:cs typeface="Carlito"/>
              </a:rPr>
              <a:t>in località</a:t>
            </a:r>
            <a:r>
              <a:rPr sz="2800" spc="1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remote</a:t>
            </a:r>
            <a:endParaRPr sz="2800">
              <a:latin typeface="Carlito"/>
              <a:cs typeface="Carlito"/>
            </a:endParaRPr>
          </a:p>
          <a:p>
            <a:pPr marL="520065" marR="1129665">
              <a:lnSpc>
                <a:spcPts val="3000"/>
              </a:lnSpc>
              <a:spcBef>
                <a:spcPts val="1839"/>
              </a:spcBef>
            </a:pPr>
            <a:r>
              <a:rPr sz="2800" spc="-5" dirty="0">
                <a:latin typeface="Carlito"/>
                <a:cs typeface="Carlito"/>
              </a:rPr>
              <a:t>In certe location mancano completamente le </a:t>
            </a:r>
            <a:r>
              <a:rPr sz="2800" spc="-10" dirty="0">
                <a:latin typeface="Carlito"/>
                <a:cs typeface="Carlito"/>
              </a:rPr>
              <a:t>infrastrutture di  </a:t>
            </a:r>
            <a:r>
              <a:rPr sz="2800" spc="-5" dirty="0">
                <a:latin typeface="Carlito"/>
                <a:cs typeface="Carlito"/>
              </a:rPr>
              <a:t>telecomunicazione tradizionale, come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ovviare?</a:t>
            </a:r>
            <a:endParaRPr sz="2800">
              <a:latin typeface="Carlito"/>
              <a:cs typeface="Carlito"/>
            </a:endParaRPr>
          </a:p>
          <a:p>
            <a:pPr marL="520065">
              <a:lnSpc>
                <a:spcPts val="3180"/>
              </a:lnSpc>
              <a:spcBef>
                <a:spcPts val="1400"/>
              </a:spcBef>
            </a:pPr>
            <a:r>
              <a:rPr sz="2800" spc="-140" dirty="0">
                <a:latin typeface="Arial"/>
                <a:cs typeface="Arial"/>
              </a:rPr>
              <a:t>Manca </a:t>
            </a:r>
            <a:r>
              <a:rPr sz="2800" spc="-160" dirty="0">
                <a:latin typeface="Arial"/>
                <a:cs typeface="Arial"/>
              </a:rPr>
              <a:t>anche </a:t>
            </a:r>
            <a:r>
              <a:rPr sz="2800" spc="-10" dirty="0">
                <a:latin typeface="Arial"/>
                <a:cs typeface="Arial"/>
              </a:rPr>
              <a:t>l’elettricità </a:t>
            </a:r>
            <a:r>
              <a:rPr sz="2800" spc="-35" dirty="0">
                <a:latin typeface="Arial"/>
                <a:cs typeface="Arial"/>
              </a:rPr>
              <a:t>in certi </a:t>
            </a:r>
            <a:r>
              <a:rPr sz="2800" spc="-165" dirty="0">
                <a:latin typeface="Arial"/>
                <a:cs typeface="Arial"/>
              </a:rPr>
              <a:t>casi, </a:t>
            </a:r>
            <a:r>
              <a:rPr sz="2800" spc="-145" dirty="0">
                <a:latin typeface="Arial"/>
                <a:cs typeface="Arial"/>
              </a:rPr>
              <a:t>come </a:t>
            </a:r>
            <a:r>
              <a:rPr sz="2800" spc="-155" dirty="0">
                <a:latin typeface="Arial"/>
                <a:cs typeface="Arial"/>
              </a:rPr>
              <a:t>ad </a:t>
            </a:r>
            <a:r>
              <a:rPr sz="2800" spc="-130" dirty="0">
                <a:latin typeface="Arial"/>
                <a:cs typeface="Arial"/>
              </a:rPr>
              <a:t>esempio</a:t>
            </a:r>
            <a:r>
              <a:rPr sz="2800" spc="-42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negli</a:t>
            </a:r>
            <a:endParaRPr sz="2800">
              <a:latin typeface="Arial"/>
              <a:cs typeface="Arial"/>
            </a:endParaRPr>
          </a:p>
          <a:p>
            <a:pPr marL="520065">
              <a:lnSpc>
                <a:spcPts val="3180"/>
              </a:lnSpc>
            </a:pPr>
            <a:r>
              <a:rPr sz="2800" spc="-5" dirty="0">
                <a:latin typeface="Carlito"/>
                <a:cs typeface="Carlito"/>
              </a:rPr>
              <a:t>immobili vacanti o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abbandonati</a:t>
            </a:r>
            <a:endParaRPr sz="2800">
              <a:latin typeface="Carlito"/>
              <a:cs typeface="Carlito"/>
            </a:endParaRPr>
          </a:p>
          <a:p>
            <a:pPr marL="520065">
              <a:lnSpc>
                <a:spcPct val="100000"/>
              </a:lnSpc>
              <a:spcBef>
                <a:spcPts val="1440"/>
              </a:spcBef>
            </a:pPr>
            <a:r>
              <a:rPr sz="2800" spc="-5" dirty="0">
                <a:latin typeface="Carlito"/>
                <a:cs typeface="Carlito"/>
              </a:rPr>
              <a:t>Il monitoraggio centralizzato di località remote </a:t>
            </a:r>
            <a:r>
              <a:rPr sz="2800" spc="-10" dirty="0">
                <a:latin typeface="Carlito"/>
                <a:cs typeface="Carlito"/>
              </a:rPr>
              <a:t>può </a:t>
            </a:r>
            <a:r>
              <a:rPr sz="2800" spc="-5" dirty="0">
                <a:latin typeface="Carlito"/>
                <a:cs typeface="Carlito"/>
              </a:rPr>
              <a:t>essere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complesso</a:t>
            </a:r>
            <a:endParaRPr sz="2800">
              <a:latin typeface="Carlito"/>
              <a:cs typeface="Carlito"/>
            </a:endParaRPr>
          </a:p>
          <a:p>
            <a:pPr marR="135255" algn="ctr">
              <a:lnSpc>
                <a:spcPct val="100000"/>
              </a:lnSpc>
              <a:spcBef>
                <a:spcPts val="465"/>
              </a:spcBef>
            </a:pPr>
            <a:r>
              <a:rPr sz="1800" dirty="0">
                <a:solidFill>
                  <a:srgbClr val="43D6F8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538" y="1282625"/>
            <a:ext cx="5636220" cy="788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" y="84581"/>
            <a:ext cx="7865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IL </a:t>
            </a:r>
            <a:r>
              <a:rPr sz="3600" spc="-5" dirty="0"/>
              <a:t>CUORE DELLA SOLUZIONE: </a:t>
            </a:r>
            <a:r>
              <a:rPr sz="3600" dirty="0"/>
              <a:t>IL</a:t>
            </a:r>
            <a:r>
              <a:rPr sz="3600" spc="-15" dirty="0"/>
              <a:t> </a:t>
            </a:r>
            <a:r>
              <a:rPr sz="3600" spc="-5" dirty="0"/>
              <a:t>DETECTOR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9221799" y="3194575"/>
            <a:ext cx="1830172" cy="108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31292" y="8010963"/>
            <a:ext cx="924930" cy="542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22483" y="7974189"/>
            <a:ext cx="969057" cy="615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03006" y="1920366"/>
            <a:ext cx="4502150" cy="7626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84530" marR="5080" indent="-672465">
              <a:lnSpc>
                <a:spcPts val="2810"/>
              </a:lnSpc>
              <a:spcBef>
                <a:spcPts val="345"/>
              </a:spcBef>
            </a:pP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Fino a </a:t>
            </a:r>
            <a:r>
              <a:rPr sz="2500" spc="-10" dirty="0">
                <a:solidFill>
                  <a:srgbClr val="1FBCE6"/>
                </a:solidFill>
                <a:latin typeface="Carlito"/>
                <a:cs typeface="Carlito"/>
              </a:rPr>
              <a:t>435 </a:t>
            </a: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giorni di </a:t>
            </a:r>
            <a:r>
              <a:rPr sz="2500" spc="-10" dirty="0">
                <a:solidFill>
                  <a:srgbClr val="1FBCE6"/>
                </a:solidFill>
                <a:latin typeface="Carlito"/>
                <a:cs typeface="Carlito"/>
              </a:rPr>
              <a:t>durata </a:t>
            </a: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batteria  Circa </a:t>
            </a:r>
            <a:r>
              <a:rPr sz="2500" spc="-10" dirty="0">
                <a:solidFill>
                  <a:srgbClr val="1FBCE6"/>
                </a:solidFill>
                <a:latin typeface="Carlito"/>
                <a:cs typeface="Carlito"/>
              </a:rPr>
              <a:t>10,000</a:t>
            </a:r>
            <a:r>
              <a:rPr sz="2500" spc="20" dirty="0">
                <a:solidFill>
                  <a:srgbClr val="1FBCE6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rilevamenti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5100" y="8895384"/>
            <a:ext cx="645795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90"/>
              </a:spcBef>
            </a:pP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Sistema 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Wireless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2826" y="4463542"/>
            <a:ext cx="4011295" cy="76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905"/>
              </a:lnSpc>
              <a:spcBef>
                <a:spcPts val="95"/>
              </a:spcBef>
            </a:pPr>
            <a:r>
              <a:rPr sz="2500" spc="-90" dirty="0">
                <a:solidFill>
                  <a:srgbClr val="1FBCE6"/>
                </a:solidFill>
                <a:latin typeface="Arial"/>
                <a:cs typeface="Arial"/>
              </a:rPr>
              <a:t>L’intelligenza </a:t>
            </a:r>
            <a:r>
              <a:rPr sz="2500" spc="-40" dirty="0">
                <a:solidFill>
                  <a:srgbClr val="1FBCE6"/>
                </a:solidFill>
                <a:latin typeface="Arial"/>
                <a:cs typeface="Arial"/>
              </a:rPr>
              <a:t>artificiale</a:t>
            </a:r>
            <a:r>
              <a:rPr sz="2500" spc="-170" dirty="0">
                <a:solidFill>
                  <a:srgbClr val="1FBCE6"/>
                </a:solidFill>
                <a:latin typeface="Arial"/>
                <a:cs typeface="Arial"/>
              </a:rPr>
              <a:t> </a:t>
            </a:r>
            <a:r>
              <a:rPr sz="2500" spc="-65" dirty="0">
                <a:solidFill>
                  <a:srgbClr val="1FBCE6"/>
                </a:solidFill>
                <a:latin typeface="Arial"/>
                <a:cs typeface="Arial"/>
              </a:rPr>
              <a:t>elimina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ts val="2905"/>
              </a:lnSpc>
            </a:pP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gli allarmi</a:t>
            </a:r>
            <a:r>
              <a:rPr sz="2500" dirty="0">
                <a:solidFill>
                  <a:srgbClr val="1FBCE6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infondati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31320" y="8895384"/>
            <a:ext cx="974725" cy="5949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3200"/>
              </a:lnSpc>
              <a:spcBef>
                <a:spcPts val="385"/>
              </a:spcBef>
            </a:pP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Rete Mesh:  </a:t>
            </a: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semplice 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installa</a:t>
            </a: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z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io</a:t>
            </a:r>
            <a:r>
              <a:rPr sz="1400" spc="-10" dirty="0">
                <a:solidFill>
                  <a:srgbClr val="A7A7A7"/>
                </a:solidFill>
                <a:latin typeface="Carlito"/>
                <a:cs typeface="Carlito"/>
              </a:rPr>
              <a:t>ne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34300" y="7859268"/>
            <a:ext cx="1016507" cy="841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73416" y="8895384"/>
            <a:ext cx="1052195" cy="5949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83200"/>
              </a:lnSpc>
              <a:spcBef>
                <a:spcPts val="385"/>
              </a:spcBef>
            </a:pP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Immagine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in  </a:t>
            </a: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Full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HD</a:t>
            </a:r>
            <a:r>
              <a:rPr sz="1400" spc="-85" dirty="0">
                <a:solidFill>
                  <a:srgbClr val="A7A7A7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giorno  e</a:t>
            </a:r>
            <a:r>
              <a:rPr sz="1400" spc="-20" dirty="0">
                <a:solidFill>
                  <a:srgbClr val="A7A7A7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notte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77722" y="7923368"/>
            <a:ext cx="1022009" cy="9477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21257" y="5504832"/>
            <a:ext cx="1327870" cy="1441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63814" y="6857745"/>
            <a:ext cx="4109085" cy="7626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53465" marR="5080" indent="-1041400">
              <a:lnSpc>
                <a:spcPts val="2810"/>
              </a:lnSpc>
              <a:spcBef>
                <a:spcPts val="345"/>
              </a:spcBef>
            </a:pPr>
            <a:r>
              <a:rPr sz="2500" spc="-5" dirty="0">
                <a:solidFill>
                  <a:srgbClr val="1FBCE6"/>
                </a:solidFill>
                <a:latin typeface="Carlito"/>
                <a:cs typeface="Carlito"/>
              </a:rPr>
              <a:t>Installazione in 2 minuti, facilità  di</a:t>
            </a:r>
            <a:r>
              <a:rPr sz="2500" spc="-10" dirty="0">
                <a:solidFill>
                  <a:srgbClr val="1FBCE6"/>
                </a:solidFill>
                <a:latin typeface="Carlito"/>
                <a:cs typeface="Carlito"/>
              </a:rPr>
              <a:t> spostamento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73081" y="8895384"/>
            <a:ext cx="886460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390"/>
              </a:spcBef>
            </a:pP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Sistema da  </a:t>
            </a:r>
            <a:r>
              <a:rPr sz="1400" dirty="0">
                <a:solidFill>
                  <a:srgbClr val="A7A7A7"/>
                </a:solidFill>
                <a:latin typeface="Carlito"/>
                <a:cs typeface="Carlito"/>
              </a:rPr>
              <a:t>esterni</a:t>
            </a:r>
            <a:r>
              <a:rPr sz="1400" spc="-80" dirty="0">
                <a:solidFill>
                  <a:srgbClr val="A7A7A7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A7A7A7"/>
                </a:solidFill>
                <a:latin typeface="Carlito"/>
                <a:cs typeface="Carlito"/>
              </a:rPr>
              <a:t>IP67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736" y="0"/>
            <a:ext cx="12830810" cy="5556885"/>
            <a:chOff x="173736" y="0"/>
            <a:chExt cx="12830810" cy="5556885"/>
          </a:xfrm>
        </p:grpSpPr>
        <p:sp>
          <p:nvSpPr>
            <p:cNvPr id="3" name="object 3"/>
            <p:cNvSpPr/>
            <p:nvPr/>
          </p:nvSpPr>
          <p:spPr>
            <a:xfrm>
              <a:off x="2973196" y="1551686"/>
              <a:ext cx="6466840" cy="2506345"/>
            </a:xfrm>
            <a:custGeom>
              <a:avLst/>
              <a:gdLst/>
              <a:ahLst/>
              <a:cxnLst/>
              <a:rect l="l" t="t" r="r" b="b"/>
              <a:pathLst>
                <a:path w="6466840" h="2506345">
                  <a:moveTo>
                    <a:pt x="3426079" y="0"/>
                  </a:moveTo>
                  <a:lnTo>
                    <a:pt x="3317366" y="381"/>
                  </a:lnTo>
                  <a:lnTo>
                    <a:pt x="3209670" y="4191"/>
                  </a:lnTo>
                  <a:lnTo>
                    <a:pt x="3103117" y="11175"/>
                  </a:lnTo>
                  <a:lnTo>
                    <a:pt x="2997580" y="21590"/>
                  </a:lnTo>
                  <a:lnTo>
                    <a:pt x="2893060" y="35306"/>
                  </a:lnTo>
                  <a:lnTo>
                    <a:pt x="2789681" y="52324"/>
                  </a:lnTo>
                  <a:lnTo>
                    <a:pt x="2687447" y="72771"/>
                  </a:lnTo>
                  <a:lnTo>
                    <a:pt x="2586228" y="96393"/>
                  </a:lnTo>
                  <a:lnTo>
                    <a:pt x="2486025" y="123571"/>
                  </a:lnTo>
                  <a:lnTo>
                    <a:pt x="2387091" y="153797"/>
                  </a:lnTo>
                  <a:lnTo>
                    <a:pt x="2289175" y="187452"/>
                  </a:lnTo>
                  <a:lnTo>
                    <a:pt x="2192274" y="224536"/>
                  </a:lnTo>
                  <a:lnTo>
                    <a:pt x="2096515" y="264795"/>
                  </a:lnTo>
                  <a:lnTo>
                    <a:pt x="2001901" y="308483"/>
                  </a:lnTo>
                  <a:lnTo>
                    <a:pt x="1908428" y="355473"/>
                  </a:lnTo>
                  <a:lnTo>
                    <a:pt x="1815973" y="405765"/>
                  </a:lnTo>
                  <a:lnTo>
                    <a:pt x="1724660" y="459359"/>
                  </a:lnTo>
                  <a:lnTo>
                    <a:pt x="1634489" y="516255"/>
                  </a:lnTo>
                  <a:lnTo>
                    <a:pt x="1545589" y="576453"/>
                  </a:lnTo>
                  <a:lnTo>
                    <a:pt x="1457578" y="639953"/>
                  </a:lnTo>
                  <a:lnTo>
                    <a:pt x="1370838" y="706882"/>
                  </a:lnTo>
                  <a:lnTo>
                    <a:pt x="1285113" y="776859"/>
                  </a:lnTo>
                  <a:lnTo>
                    <a:pt x="1200530" y="850265"/>
                  </a:lnTo>
                  <a:lnTo>
                    <a:pt x="1117091" y="926973"/>
                  </a:lnTo>
                  <a:lnTo>
                    <a:pt x="1034795" y="1006983"/>
                  </a:lnTo>
                  <a:lnTo>
                    <a:pt x="953642" y="1090168"/>
                  </a:lnTo>
                  <a:lnTo>
                    <a:pt x="873505" y="1176782"/>
                  </a:lnTo>
                  <a:lnTo>
                    <a:pt x="794638" y="1266698"/>
                  </a:lnTo>
                  <a:lnTo>
                    <a:pt x="716788" y="1359789"/>
                  </a:lnTo>
                  <a:lnTo>
                    <a:pt x="640079" y="1456182"/>
                  </a:lnTo>
                  <a:lnTo>
                    <a:pt x="564514" y="1555877"/>
                  </a:lnTo>
                  <a:lnTo>
                    <a:pt x="490092" y="1658747"/>
                  </a:lnTo>
                  <a:lnTo>
                    <a:pt x="416687" y="1764919"/>
                  </a:lnTo>
                  <a:lnTo>
                    <a:pt x="344424" y="1874393"/>
                  </a:lnTo>
                  <a:lnTo>
                    <a:pt x="273303" y="1987169"/>
                  </a:lnTo>
                  <a:lnTo>
                    <a:pt x="203200" y="2103247"/>
                  </a:lnTo>
                  <a:lnTo>
                    <a:pt x="134365" y="2222500"/>
                  </a:lnTo>
                  <a:lnTo>
                    <a:pt x="66547" y="2345055"/>
                  </a:lnTo>
                  <a:lnTo>
                    <a:pt x="0" y="2470531"/>
                  </a:lnTo>
                  <a:lnTo>
                    <a:pt x="67309" y="2506218"/>
                  </a:lnTo>
                  <a:lnTo>
                    <a:pt x="133394" y="2381631"/>
                  </a:lnTo>
                  <a:lnTo>
                    <a:pt x="200786" y="2259711"/>
                  </a:lnTo>
                  <a:lnTo>
                    <a:pt x="268746" y="2142236"/>
                  </a:lnTo>
                  <a:lnTo>
                    <a:pt x="338327" y="2026793"/>
                  </a:lnTo>
                  <a:lnTo>
                    <a:pt x="408686" y="1915414"/>
                  </a:lnTo>
                  <a:lnTo>
                    <a:pt x="480060" y="1807210"/>
                  </a:lnTo>
                  <a:lnTo>
                    <a:pt x="552450" y="1702308"/>
                  </a:lnTo>
                  <a:lnTo>
                    <a:pt x="625982" y="1600835"/>
                  </a:lnTo>
                  <a:lnTo>
                    <a:pt x="700531" y="1502537"/>
                  </a:lnTo>
                  <a:lnTo>
                    <a:pt x="776097" y="1407541"/>
                  </a:lnTo>
                  <a:lnTo>
                    <a:pt x="776225" y="1407541"/>
                  </a:lnTo>
                  <a:lnTo>
                    <a:pt x="852804" y="1315847"/>
                  </a:lnTo>
                  <a:lnTo>
                    <a:pt x="929859" y="1228217"/>
                  </a:lnTo>
                  <a:lnTo>
                    <a:pt x="1008680" y="1143000"/>
                  </a:lnTo>
                  <a:lnTo>
                    <a:pt x="1088281" y="1061339"/>
                  </a:lnTo>
                  <a:lnTo>
                    <a:pt x="1089025" y="1060577"/>
                  </a:lnTo>
                  <a:lnTo>
                    <a:pt x="1169797" y="982091"/>
                  </a:lnTo>
                  <a:lnTo>
                    <a:pt x="1250883" y="907542"/>
                  </a:lnTo>
                  <a:lnTo>
                    <a:pt x="1333765" y="835533"/>
                  </a:lnTo>
                  <a:lnTo>
                    <a:pt x="1334642" y="834771"/>
                  </a:lnTo>
                  <a:lnTo>
                    <a:pt x="1417813" y="766826"/>
                  </a:lnTo>
                  <a:lnTo>
                    <a:pt x="1502564" y="701421"/>
                  </a:lnTo>
                  <a:lnTo>
                    <a:pt x="1503552" y="700659"/>
                  </a:lnTo>
                  <a:lnTo>
                    <a:pt x="1588777" y="639318"/>
                  </a:lnTo>
                  <a:lnTo>
                    <a:pt x="1589658" y="638683"/>
                  </a:lnTo>
                  <a:lnTo>
                    <a:pt x="1675842" y="580390"/>
                  </a:lnTo>
                  <a:lnTo>
                    <a:pt x="1763912" y="524764"/>
                  </a:lnTo>
                  <a:lnTo>
                    <a:pt x="1763776" y="524764"/>
                  </a:lnTo>
                  <a:lnTo>
                    <a:pt x="1852990" y="472440"/>
                  </a:lnTo>
                  <a:lnTo>
                    <a:pt x="1944242" y="422656"/>
                  </a:lnTo>
                  <a:lnTo>
                    <a:pt x="1944491" y="422656"/>
                  </a:lnTo>
                  <a:lnTo>
                    <a:pt x="2034544" y="377444"/>
                  </a:lnTo>
                  <a:lnTo>
                    <a:pt x="2034413" y="377444"/>
                  </a:lnTo>
                  <a:lnTo>
                    <a:pt x="2126785" y="334772"/>
                  </a:lnTo>
                  <a:lnTo>
                    <a:pt x="2127885" y="334264"/>
                  </a:lnTo>
                  <a:lnTo>
                    <a:pt x="2220324" y="295402"/>
                  </a:lnTo>
                  <a:lnTo>
                    <a:pt x="2220087" y="295402"/>
                  </a:lnTo>
                  <a:lnTo>
                    <a:pt x="2315717" y="258825"/>
                  </a:lnTo>
                  <a:lnTo>
                    <a:pt x="2316050" y="258825"/>
                  </a:lnTo>
                  <a:lnTo>
                    <a:pt x="2410115" y="226441"/>
                  </a:lnTo>
                  <a:lnTo>
                    <a:pt x="2409952" y="226441"/>
                  </a:lnTo>
                  <a:lnTo>
                    <a:pt x="2507741" y="196596"/>
                  </a:lnTo>
                  <a:lnTo>
                    <a:pt x="2508003" y="196596"/>
                  </a:lnTo>
                  <a:lnTo>
                    <a:pt x="2604468" y="170434"/>
                  </a:lnTo>
                  <a:lnTo>
                    <a:pt x="2604135" y="170434"/>
                  </a:lnTo>
                  <a:lnTo>
                    <a:pt x="2703117" y="147447"/>
                  </a:lnTo>
                  <a:lnTo>
                    <a:pt x="2702941" y="147447"/>
                  </a:lnTo>
                  <a:lnTo>
                    <a:pt x="2803397" y="127381"/>
                  </a:lnTo>
                  <a:lnTo>
                    <a:pt x="2802763" y="127381"/>
                  </a:lnTo>
                  <a:lnTo>
                    <a:pt x="2904097" y="110744"/>
                  </a:lnTo>
                  <a:lnTo>
                    <a:pt x="2903601" y="110744"/>
                  </a:lnTo>
                  <a:lnTo>
                    <a:pt x="3005877" y="97409"/>
                  </a:lnTo>
                  <a:lnTo>
                    <a:pt x="3005708" y="97409"/>
                  </a:lnTo>
                  <a:lnTo>
                    <a:pt x="3006852" y="97282"/>
                  </a:lnTo>
                  <a:lnTo>
                    <a:pt x="3006996" y="97282"/>
                  </a:lnTo>
                  <a:lnTo>
                    <a:pt x="3109976" y="87122"/>
                  </a:lnTo>
                  <a:lnTo>
                    <a:pt x="3110622" y="87122"/>
                  </a:lnTo>
                  <a:lnTo>
                    <a:pt x="3214116" y="80264"/>
                  </a:lnTo>
                  <a:lnTo>
                    <a:pt x="3212845" y="80264"/>
                  </a:lnTo>
                  <a:lnTo>
                    <a:pt x="3319399" y="76581"/>
                  </a:lnTo>
                  <a:lnTo>
                    <a:pt x="3318255" y="76581"/>
                  </a:lnTo>
                  <a:lnTo>
                    <a:pt x="3424688" y="76203"/>
                  </a:lnTo>
                  <a:lnTo>
                    <a:pt x="3424554" y="76200"/>
                  </a:lnTo>
                  <a:lnTo>
                    <a:pt x="4146618" y="76200"/>
                  </a:lnTo>
                  <a:lnTo>
                    <a:pt x="4100576" y="67183"/>
                  </a:lnTo>
                  <a:lnTo>
                    <a:pt x="3985513" y="47625"/>
                  </a:lnTo>
                  <a:lnTo>
                    <a:pt x="3871468" y="31496"/>
                  </a:lnTo>
                  <a:lnTo>
                    <a:pt x="3758564" y="18669"/>
                  </a:lnTo>
                  <a:lnTo>
                    <a:pt x="3646678" y="9144"/>
                  </a:lnTo>
                  <a:lnTo>
                    <a:pt x="3535806" y="2921"/>
                  </a:lnTo>
                  <a:lnTo>
                    <a:pt x="3426079" y="0"/>
                  </a:lnTo>
                  <a:close/>
                </a:path>
                <a:path w="6466840" h="2506345">
                  <a:moveTo>
                    <a:pt x="133730" y="2380996"/>
                  </a:moveTo>
                  <a:lnTo>
                    <a:pt x="133350" y="2381631"/>
                  </a:lnTo>
                  <a:lnTo>
                    <a:pt x="133730" y="2380996"/>
                  </a:lnTo>
                  <a:close/>
                </a:path>
                <a:path w="6466840" h="2506345">
                  <a:moveTo>
                    <a:pt x="200899" y="2259711"/>
                  </a:moveTo>
                  <a:lnTo>
                    <a:pt x="200532" y="2260346"/>
                  </a:lnTo>
                  <a:lnTo>
                    <a:pt x="200899" y="2259711"/>
                  </a:lnTo>
                  <a:close/>
                </a:path>
                <a:path w="6466840" h="2506345">
                  <a:moveTo>
                    <a:pt x="338348" y="2026793"/>
                  </a:moveTo>
                  <a:lnTo>
                    <a:pt x="337947" y="2027428"/>
                  </a:lnTo>
                  <a:lnTo>
                    <a:pt x="338348" y="2026793"/>
                  </a:lnTo>
                  <a:close/>
                </a:path>
                <a:path w="6466840" h="2506345">
                  <a:moveTo>
                    <a:pt x="408723" y="1915414"/>
                  </a:moveTo>
                  <a:lnTo>
                    <a:pt x="408304" y="1916049"/>
                  </a:lnTo>
                  <a:lnTo>
                    <a:pt x="408723" y="1915414"/>
                  </a:lnTo>
                  <a:close/>
                </a:path>
                <a:path w="6466840" h="2506345">
                  <a:moveTo>
                    <a:pt x="480116" y="1807210"/>
                  </a:moveTo>
                  <a:lnTo>
                    <a:pt x="479678" y="1807845"/>
                  </a:lnTo>
                  <a:lnTo>
                    <a:pt x="480116" y="1807210"/>
                  </a:lnTo>
                  <a:close/>
                </a:path>
                <a:path w="6466840" h="2506345">
                  <a:moveTo>
                    <a:pt x="552493" y="1702308"/>
                  </a:moveTo>
                  <a:lnTo>
                    <a:pt x="551941" y="1703070"/>
                  </a:lnTo>
                  <a:lnTo>
                    <a:pt x="552493" y="1702308"/>
                  </a:lnTo>
                  <a:close/>
                </a:path>
                <a:path w="6466840" h="2506345">
                  <a:moveTo>
                    <a:pt x="626052" y="1600835"/>
                  </a:moveTo>
                  <a:lnTo>
                    <a:pt x="625475" y="1601597"/>
                  </a:lnTo>
                  <a:lnTo>
                    <a:pt x="626052" y="1600835"/>
                  </a:lnTo>
                  <a:close/>
                </a:path>
                <a:path w="6466840" h="2506345">
                  <a:moveTo>
                    <a:pt x="700629" y="1502537"/>
                  </a:moveTo>
                  <a:lnTo>
                    <a:pt x="700024" y="1503299"/>
                  </a:lnTo>
                  <a:lnTo>
                    <a:pt x="700629" y="1502537"/>
                  </a:lnTo>
                  <a:close/>
                </a:path>
                <a:path w="6466840" h="2506345">
                  <a:moveTo>
                    <a:pt x="776225" y="1407541"/>
                  </a:moveTo>
                  <a:lnTo>
                    <a:pt x="776097" y="1407541"/>
                  </a:lnTo>
                  <a:lnTo>
                    <a:pt x="775588" y="1408303"/>
                  </a:lnTo>
                  <a:lnTo>
                    <a:pt x="776225" y="1407541"/>
                  </a:lnTo>
                  <a:close/>
                </a:path>
                <a:path w="6466840" h="2506345">
                  <a:moveTo>
                    <a:pt x="852839" y="1315847"/>
                  </a:moveTo>
                  <a:lnTo>
                    <a:pt x="852169" y="1316609"/>
                  </a:lnTo>
                  <a:lnTo>
                    <a:pt x="852839" y="1315847"/>
                  </a:lnTo>
                  <a:close/>
                </a:path>
                <a:path w="6466840" h="2506345">
                  <a:moveTo>
                    <a:pt x="930528" y="1227455"/>
                  </a:moveTo>
                  <a:lnTo>
                    <a:pt x="929766" y="1228217"/>
                  </a:lnTo>
                  <a:lnTo>
                    <a:pt x="930528" y="1227455"/>
                  </a:lnTo>
                  <a:close/>
                </a:path>
                <a:path w="6466840" h="2506345">
                  <a:moveTo>
                    <a:pt x="1009268" y="1142365"/>
                  </a:moveTo>
                  <a:lnTo>
                    <a:pt x="1008633" y="1143000"/>
                  </a:lnTo>
                  <a:lnTo>
                    <a:pt x="1009268" y="1142365"/>
                  </a:lnTo>
                  <a:close/>
                </a:path>
                <a:path w="6466840" h="2506345">
                  <a:moveTo>
                    <a:pt x="6250767" y="1010585"/>
                  </a:moveTo>
                  <a:lnTo>
                    <a:pt x="6211697" y="1075690"/>
                  </a:lnTo>
                  <a:lnTo>
                    <a:pt x="6466458" y="1095375"/>
                  </a:lnTo>
                  <a:lnTo>
                    <a:pt x="6424939" y="1030097"/>
                  </a:lnTo>
                  <a:lnTo>
                    <a:pt x="6283833" y="1030097"/>
                  </a:lnTo>
                  <a:lnTo>
                    <a:pt x="6250767" y="1010585"/>
                  </a:lnTo>
                  <a:close/>
                </a:path>
                <a:path w="6466840" h="2506345">
                  <a:moveTo>
                    <a:pt x="1088624" y="1060987"/>
                  </a:moveTo>
                  <a:lnTo>
                    <a:pt x="1088263" y="1061339"/>
                  </a:lnTo>
                  <a:lnTo>
                    <a:pt x="1088624" y="1060987"/>
                  </a:lnTo>
                  <a:close/>
                </a:path>
                <a:path w="6466840" h="2506345">
                  <a:moveTo>
                    <a:pt x="1089046" y="1060577"/>
                  </a:moveTo>
                  <a:lnTo>
                    <a:pt x="1088624" y="1060987"/>
                  </a:lnTo>
                  <a:lnTo>
                    <a:pt x="1089046" y="1060577"/>
                  </a:lnTo>
                  <a:close/>
                </a:path>
                <a:path w="6466840" h="2506345">
                  <a:moveTo>
                    <a:pt x="6289954" y="945288"/>
                  </a:moveTo>
                  <a:lnTo>
                    <a:pt x="6250767" y="1010585"/>
                  </a:lnTo>
                  <a:lnTo>
                    <a:pt x="6283833" y="1030097"/>
                  </a:lnTo>
                  <a:lnTo>
                    <a:pt x="6322568" y="964565"/>
                  </a:lnTo>
                  <a:lnTo>
                    <a:pt x="6289954" y="945288"/>
                  </a:lnTo>
                  <a:close/>
                </a:path>
                <a:path w="6466840" h="2506345">
                  <a:moveTo>
                    <a:pt x="6329299" y="879729"/>
                  </a:moveTo>
                  <a:lnTo>
                    <a:pt x="6289954" y="945288"/>
                  </a:lnTo>
                  <a:lnTo>
                    <a:pt x="6322568" y="964565"/>
                  </a:lnTo>
                  <a:lnTo>
                    <a:pt x="6283833" y="1030097"/>
                  </a:lnTo>
                  <a:lnTo>
                    <a:pt x="6424939" y="1030097"/>
                  </a:lnTo>
                  <a:lnTo>
                    <a:pt x="6329299" y="879729"/>
                  </a:lnTo>
                  <a:close/>
                </a:path>
                <a:path w="6466840" h="2506345">
                  <a:moveTo>
                    <a:pt x="6178804" y="968121"/>
                  </a:moveTo>
                  <a:lnTo>
                    <a:pt x="6250767" y="1010585"/>
                  </a:lnTo>
                  <a:lnTo>
                    <a:pt x="6276099" y="968375"/>
                  </a:lnTo>
                  <a:lnTo>
                    <a:pt x="6179438" y="968375"/>
                  </a:lnTo>
                  <a:lnTo>
                    <a:pt x="6178804" y="968121"/>
                  </a:lnTo>
                  <a:close/>
                </a:path>
                <a:path w="6466840" h="2506345">
                  <a:moveTo>
                    <a:pt x="1169852" y="982091"/>
                  </a:moveTo>
                  <a:lnTo>
                    <a:pt x="1169162" y="982726"/>
                  </a:lnTo>
                  <a:lnTo>
                    <a:pt x="1169852" y="982091"/>
                  </a:lnTo>
                  <a:close/>
                </a:path>
                <a:path w="6466840" h="2506345">
                  <a:moveTo>
                    <a:pt x="5916041" y="821690"/>
                  </a:moveTo>
                  <a:lnTo>
                    <a:pt x="6047485" y="893572"/>
                  </a:lnTo>
                  <a:lnTo>
                    <a:pt x="6179438" y="968375"/>
                  </a:lnTo>
                  <a:lnTo>
                    <a:pt x="6276099" y="968375"/>
                  </a:lnTo>
                  <a:lnTo>
                    <a:pt x="6289954" y="945288"/>
                  </a:lnTo>
                  <a:lnTo>
                    <a:pt x="6217284" y="902335"/>
                  </a:lnTo>
                  <a:lnTo>
                    <a:pt x="6084443" y="826897"/>
                  </a:lnTo>
                  <a:lnTo>
                    <a:pt x="6075390" y="821944"/>
                  </a:lnTo>
                  <a:lnTo>
                    <a:pt x="5916676" y="821944"/>
                  </a:lnTo>
                  <a:lnTo>
                    <a:pt x="5916041" y="821690"/>
                  </a:lnTo>
                  <a:close/>
                </a:path>
                <a:path w="6466840" h="2506345">
                  <a:moveTo>
                    <a:pt x="1251712" y="906780"/>
                  </a:moveTo>
                  <a:lnTo>
                    <a:pt x="1250823" y="907542"/>
                  </a:lnTo>
                  <a:lnTo>
                    <a:pt x="1251712" y="906780"/>
                  </a:lnTo>
                  <a:close/>
                </a:path>
                <a:path w="6466840" h="2506345">
                  <a:moveTo>
                    <a:pt x="6046978" y="893318"/>
                  </a:moveTo>
                  <a:lnTo>
                    <a:pt x="6047426" y="893572"/>
                  </a:lnTo>
                  <a:lnTo>
                    <a:pt x="6046978" y="893318"/>
                  </a:lnTo>
                  <a:close/>
                </a:path>
                <a:path w="6466840" h="2506345">
                  <a:moveTo>
                    <a:pt x="1334686" y="834771"/>
                  </a:moveTo>
                  <a:lnTo>
                    <a:pt x="1333947" y="835375"/>
                  </a:lnTo>
                  <a:lnTo>
                    <a:pt x="1334686" y="834771"/>
                  </a:lnTo>
                  <a:close/>
                </a:path>
                <a:path w="6466840" h="2506345">
                  <a:moveTo>
                    <a:pt x="5826147" y="688340"/>
                  </a:moveTo>
                  <a:lnTo>
                    <a:pt x="5657723" y="688340"/>
                  </a:lnTo>
                  <a:lnTo>
                    <a:pt x="5786882" y="753745"/>
                  </a:lnTo>
                  <a:lnTo>
                    <a:pt x="5916676" y="821944"/>
                  </a:lnTo>
                  <a:lnTo>
                    <a:pt x="6075390" y="821944"/>
                  </a:lnTo>
                  <a:lnTo>
                    <a:pt x="5952362" y="754634"/>
                  </a:lnTo>
                  <a:lnTo>
                    <a:pt x="5826147" y="688340"/>
                  </a:lnTo>
                  <a:close/>
                </a:path>
                <a:path w="6466840" h="2506345">
                  <a:moveTo>
                    <a:pt x="1418589" y="766191"/>
                  </a:moveTo>
                  <a:lnTo>
                    <a:pt x="1417701" y="766826"/>
                  </a:lnTo>
                  <a:lnTo>
                    <a:pt x="1418589" y="766191"/>
                  </a:lnTo>
                  <a:close/>
                </a:path>
                <a:path w="6466840" h="2506345">
                  <a:moveTo>
                    <a:pt x="5786374" y="753491"/>
                  </a:moveTo>
                  <a:lnTo>
                    <a:pt x="5786857" y="753745"/>
                  </a:lnTo>
                  <a:lnTo>
                    <a:pt x="5786374" y="753491"/>
                  </a:lnTo>
                  <a:close/>
                </a:path>
                <a:path w="6466840" h="2506345">
                  <a:moveTo>
                    <a:pt x="1502952" y="701121"/>
                  </a:moveTo>
                  <a:lnTo>
                    <a:pt x="1502537" y="701421"/>
                  </a:lnTo>
                  <a:lnTo>
                    <a:pt x="1502952" y="701121"/>
                  </a:lnTo>
                  <a:close/>
                </a:path>
                <a:path w="6466840" h="2506345">
                  <a:moveTo>
                    <a:pt x="1503595" y="700659"/>
                  </a:moveTo>
                  <a:lnTo>
                    <a:pt x="1502952" y="701121"/>
                  </a:lnTo>
                  <a:lnTo>
                    <a:pt x="1503595" y="700659"/>
                  </a:lnTo>
                  <a:close/>
                </a:path>
                <a:path w="6466840" h="2506345">
                  <a:moveTo>
                    <a:pt x="5154168" y="461264"/>
                  </a:moveTo>
                  <a:lnTo>
                    <a:pt x="5279008" y="513461"/>
                  </a:lnTo>
                  <a:lnTo>
                    <a:pt x="5404358" y="568579"/>
                  </a:lnTo>
                  <a:lnTo>
                    <a:pt x="5530850" y="626999"/>
                  </a:lnTo>
                  <a:lnTo>
                    <a:pt x="5658358" y="688721"/>
                  </a:lnTo>
                  <a:lnTo>
                    <a:pt x="5657723" y="688340"/>
                  </a:lnTo>
                  <a:lnTo>
                    <a:pt x="5826147" y="688340"/>
                  </a:lnTo>
                  <a:lnTo>
                    <a:pt x="5691885" y="620268"/>
                  </a:lnTo>
                  <a:lnTo>
                    <a:pt x="5563108" y="557911"/>
                  </a:lnTo>
                  <a:lnTo>
                    <a:pt x="5435473" y="498983"/>
                  </a:lnTo>
                  <a:lnTo>
                    <a:pt x="5350301" y="461518"/>
                  </a:lnTo>
                  <a:lnTo>
                    <a:pt x="5154930" y="461518"/>
                  </a:lnTo>
                  <a:lnTo>
                    <a:pt x="5154168" y="461264"/>
                  </a:lnTo>
                  <a:close/>
                </a:path>
                <a:path w="6466840" h="2506345">
                  <a:moveTo>
                    <a:pt x="1589708" y="638683"/>
                  </a:moveTo>
                  <a:lnTo>
                    <a:pt x="1588889" y="639237"/>
                  </a:lnTo>
                  <a:lnTo>
                    <a:pt x="1589708" y="638683"/>
                  </a:lnTo>
                  <a:close/>
                </a:path>
                <a:path w="6466840" h="2506345">
                  <a:moveTo>
                    <a:pt x="5530214" y="626745"/>
                  </a:moveTo>
                  <a:lnTo>
                    <a:pt x="5530740" y="626999"/>
                  </a:lnTo>
                  <a:lnTo>
                    <a:pt x="5530214" y="626745"/>
                  </a:lnTo>
                  <a:close/>
                </a:path>
                <a:path w="6466840" h="2506345">
                  <a:moveTo>
                    <a:pt x="1676780" y="579755"/>
                  </a:moveTo>
                  <a:lnTo>
                    <a:pt x="1675764" y="580390"/>
                  </a:lnTo>
                  <a:lnTo>
                    <a:pt x="1676780" y="579755"/>
                  </a:lnTo>
                  <a:close/>
                </a:path>
                <a:path w="6466840" h="2506345">
                  <a:moveTo>
                    <a:pt x="5403723" y="568325"/>
                  </a:moveTo>
                  <a:lnTo>
                    <a:pt x="5404273" y="568579"/>
                  </a:lnTo>
                  <a:lnTo>
                    <a:pt x="5403723" y="568325"/>
                  </a:lnTo>
                  <a:close/>
                </a:path>
                <a:path w="6466840" h="2506345">
                  <a:moveTo>
                    <a:pt x="1764918" y="524129"/>
                  </a:moveTo>
                  <a:lnTo>
                    <a:pt x="1763776" y="524764"/>
                  </a:lnTo>
                  <a:lnTo>
                    <a:pt x="1763912" y="524764"/>
                  </a:lnTo>
                  <a:lnTo>
                    <a:pt x="1764918" y="524129"/>
                  </a:lnTo>
                  <a:close/>
                </a:path>
                <a:path w="6466840" h="2506345">
                  <a:moveTo>
                    <a:pt x="5278374" y="513207"/>
                  </a:moveTo>
                  <a:lnTo>
                    <a:pt x="5278951" y="513461"/>
                  </a:lnTo>
                  <a:lnTo>
                    <a:pt x="5278374" y="513207"/>
                  </a:lnTo>
                  <a:close/>
                </a:path>
                <a:path w="6466840" h="2506345">
                  <a:moveTo>
                    <a:pt x="1853786" y="471973"/>
                  </a:moveTo>
                  <a:lnTo>
                    <a:pt x="1852929" y="472440"/>
                  </a:lnTo>
                  <a:lnTo>
                    <a:pt x="1853786" y="471973"/>
                  </a:lnTo>
                  <a:close/>
                </a:path>
                <a:path w="6466840" h="2506345">
                  <a:moveTo>
                    <a:pt x="5235507" y="412623"/>
                  </a:moveTo>
                  <a:lnTo>
                    <a:pt x="5031105" y="412623"/>
                  </a:lnTo>
                  <a:lnTo>
                    <a:pt x="5154930" y="461518"/>
                  </a:lnTo>
                  <a:lnTo>
                    <a:pt x="5350301" y="461518"/>
                  </a:lnTo>
                  <a:lnTo>
                    <a:pt x="5308727" y="443230"/>
                  </a:lnTo>
                  <a:lnTo>
                    <a:pt x="5235507" y="412623"/>
                  </a:lnTo>
                  <a:close/>
                </a:path>
                <a:path w="6466840" h="2506345">
                  <a:moveTo>
                    <a:pt x="1944491" y="422656"/>
                  </a:moveTo>
                  <a:lnTo>
                    <a:pt x="1944242" y="422656"/>
                  </a:lnTo>
                  <a:lnTo>
                    <a:pt x="1943227" y="423291"/>
                  </a:lnTo>
                  <a:lnTo>
                    <a:pt x="1944491" y="422656"/>
                  </a:lnTo>
                  <a:close/>
                </a:path>
                <a:path w="6466840" h="2506345">
                  <a:moveTo>
                    <a:pt x="4788154" y="325374"/>
                  </a:moveTo>
                  <a:lnTo>
                    <a:pt x="4909820" y="367665"/>
                  </a:lnTo>
                  <a:lnTo>
                    <a:pt x="5031739" y="413004"/>
                  </a:lnTo>
                  <a:lnTo>
                    <a:pt x="5031105" y="412623"/>
                  </a:lnTo>
                  <a:lnTo>
                    <a:pt x="5235507" y="412623"/>
                  </a:lnTo>
                  <a:lnTo>
                    <a:pt x="5183251" y="390779"/>
                  </a:lnTo>
                  <a:lnTo>
                    <a:pt x="5058663" y="341630"/>
                  </a:lnTo>
                  <a:lnTo>
                    <a:pt x="5015578" y="325628"/>
                  </a:lnTo>
                  <a:lnTo>
                    <a:pt x="4789043" y="325628"/>
                  </a:lnTo>
                  <a:lnTo>
                    <a:pt x="4788154" y="325374"/>
                  </a:lnTo>
                  <a:close/>
                </a:path>
                <a:path w="6466840" h="2506345">
                  <a:moveTo>
                    <a:pt x="2035555" y="376936"/>
                  </a:moveTo>
                  <a:lnTo>
                    <a:pt x="2034413" y="377444"/>
                  </a:lnTo>
                  <a:lnTo>
                    <a:pt x="2034544" y="377444"/>
                  </a:lnTo>
                  <a:lnTo>
                    <a:pt x="2035555" y="376936"/>
                  </a:lnTo>
                  <a:close/>
                </a:path>
                <a:path w="6466840" h="2506345">
                  <a:moveTo>
                    <a:pt x="4909058" y="367411"/>
                  </a:moveTo>
                  <a:lnTo>
                    <a:pt x="4909741" y="367665"/>
                  </a:lnTo>
                  <a:lnTo>
                    <a:pt x="4909058" y="367411"/>
                  </a:lnTo>
                  <a:close/>
                </a:path>
                <a:path w="6466840" h="2506345">
                  <a:moveTo>
                    <a:pt x="2127227" y="334567"/>
                  </a:moveTo>
                  <a:lnTo>
                    <a:pt x="2126741" y="334772"/>
                  </a:lnTo>
                  <a:lnTo>
                    <a:pt x="2127227" y="334567"/>
                  </a:lnTo>
                  <a:close/>
                </a:path>
                <a:path w="6466840" h="2506345">
                  <a:moveTo>
                    <a:pt x="2127949" y="334264"/>
                  </a:moveTo>
                  <a:lnTo>
                    <a:pt x="2127227" y="334567"/>
                  </a:lnTo>
                  <a:lnTo>
                    <a:pt x="2127949" y="334264"/>
                  </a:lnTo>
                  <a:close/>
                </a:path>
                <a:path w="6466840" h="2506345">
                  <a:moveTo>
                    <a:pt x="4806119" y="251079"/>
                  </a:moveTo>
                  <a:lnTo>
                    <a:pt x="4549775" y="251079"/>
                  </a:lnTo>
                  <a:lnTo>
                    <a:pt x="4550663" y="251333"/>
                  </a:lnTo>
                  <a:lnTo>
                    <a:pt x="4669282" y="286893"/>
                  </a:lnTo>
                  <a:lnTo>
                    <a:pt x="4789043" y="325628"/>
                  </a:lnTo>
                  <a:lnTo>
                    <a:pt x="5015578" y="325628"/>
                  </a:lnTo>
                  <a:lnTo>
                    <a:pt x="4935220" y="295783"/>
                  </a:lnTo>
                  <a:lnTo>
                    <a:pt x="4812792" y="253238"/>
                  </a:lnTo>
                  <a:lnTo>
                    <a:pt x="4806119" y="251079"/>
                  </a:lnTo>
                  <a:close/>
                </a:path>
                <a:path w="6466840" h="2506345">
                  <a:moveTo>
                    <a:pt x="2221229" y="295021"/>
                  </a:moveTo>
                  <a:lnTo>
                    <a:pt x="2220087" y="295402"/>
                  </a:lnTo>
                  <a:lnTo>
                    <a:pt x="2220324" y="295402"/>
                  </a:lnTo>
                  <a:lnTo>
                    <a:pt x="2221229" y="295021"/>
                  </a:lnTo>
                  <a:close/>
                </a:path>
                <a:path w="6466840" h="2506345">
                  <a:moveTo>
                    <a:pt x="4668393" y="286639"/>
                  </a:moveTo>
                  <a:lnTo>
                    <a:pt x="4669178" y="286893"/>
                  </a:lnTo>
                  <a:lnTo>
                    <a:pt x="4668393" y="286639"/>
                  </a:lnTo>
                  <a:close/>
                </a:path>
                <a:path w="6466840" h="2506345">
                  <a:moveTo>
                    <a:pt x="2316050" y="258825"/>
                  </a:moveTo>
                  <a:lnTo>
                    <a:pt x="2315717" y="258825"/>
                  </a:lnTo>
                  <a:lnTo>
                    <a:pt x="2314575" y="259334"/>
                  </a:lnTo>
                  <a:lnTo>
                    <a:pt x="2316050" y="258825"/>
                  </a:lnTo>
                  <a:close/>
                </a:path>
                <a:path w="6466840" h="2506345">
                  <a:moveTo>
                    <a:pt x="4550187" y="251202"/>
                  </a:moveTo>
                  <a:lnTo>
                    <a:pt x="4550622" y="251333"/>
                  </a:lnTo>
                  <a:lnTo>
                    <a:pt x="4550187" y="251202"/>
                  </a:lnTo>
                  <a:close/>
                </a:path>
                <a:path w="6466840" h="2506345">
                  <a:moveTo>
                    <a:pt x="4706814" y="218948"/>
                  </a:moveTo>
                  <a:lnTo>
                    <a:pt x="4432300" y="218948"/>
                  </a:lnTo>
                  <a:lnTo>
                    <a:pt x="4550187" y="251202"/>
                  </a:lnTo>
                  <a:lnTo>
                    <a:pt x="4549775" y="251079"/>
                  </a:lnTo>
                  <a:lnTo>
                    <a:pt x="4806119" y="251079"/>
                  </a:lnTo>
                  <a:lnTo>
                    <a:pt x="4706814" y="218948"/>
                  </a:lnTo>
                  <a:close/>
                </a:path>
                <a:path w="6466840" h="2506345">
                  <a:moveTo>
                    <a:pt x="2411222" y="226060"/>
                  </a:moveTo>
                  <a:lnTo>
                    <a:pt x="2409952" y="226441"/>
                  </a:lnTo>
                  <a:lnTo>
                    <a:pt x="2410115" y="226441"/>
                  </a:lnTo>
                  <a:lnTo>
                    <a:pt x="2411222" y="226060"/>
                  </a:lnTo>
                  <a:close/>
                </a:path>
                <a:path w="6466840" h="2506345">
                  <a:moveTo>
                    <a:pt x="4315841" y="190119"/>
                  </a:moveTo>
                  <a:lnTo>
                    <a:pt x="4433061" y="219202"/>
                  </a:lnTo>
                  <a:lnTo>
                    <a:pt x="4432300" y="218948"/>
                  </a:lnTo>
                  <a:lnTo>
                    <a:pt x="4706814" y="218948"/>
                  </a:lnTo>
                  <a:lnTo>
                    <a:pt x="4691507" y="213995"/>
                  </a:lnTo>
                  <a:lnTo>
                    <a:pt x="4612035" y="190246"/>
                  </a:lnTo>
                  <a:lnTo>
                    <a:pt x="4316730" y="190246"/>
                  </a:lnTo>
                  <a:lnTo>
                    <a:pt x="4315841" y="190119"/>
                  </a:lnTo>
                  <a:close/>
                </a:path>
                <a:path w="6466840" h="2506345">
                  <a:moveTo>
                    <a:pt x="2508003" y="196596"/>
                  </a:moveTo>
                  <a:lnTo>
                    <a:pt x="2507741" y="196596"/>
                  </a:lnTo>
                  <a:lnTo>
                    <a:pt x="2506599" y="196977"/>
                  </a:lnTo>
                  <a:lnTo>
                    <a:pt x="2508003" y="196596"/>
                  </a:lnTo>
                  <a:close/>
                </a:path>
                <a:path w="6466840" h="2506345">
                  <a:moveTo>
                    <a:pt x="4521123" y="164338"/>
                  </a:moveTo>
                  <a:lnTo>
                    <a:pt x="4200525" y="164338"/>
                  </a:lnTo>
                  <a:lnTo>
                    <a:pt x="4316730" y="190246"/>
                  </a:lnTo>
                  <a:lnTo>
                    <a:pt x="4612035" y="190246"/>
                  </a:lnTo>
                  <a:lnTo>
                    <a:pt x="4571237" y="178054"/>
                  </a:lnTo>
                  <a:lnTo>
                    <a:pt x="4521123" y="164338"/>
                  </a:lnTo>
                  <a:close/>
                </a:path>
                <a:path w="6466840" h="2506345">
                  <a:moveTo>
                    <a:pt x="2605404" y="170180"/>
                  </a:moveTo>
                  <a:lnTo>
                    <a:pt x="2604135" y="170434"/>
                  </a:lnTo>
                  <a:lnTo>
                    <a:pt x="2604468" y="170434"/>
                  </a:lnTo>
                  <a:lnTo>
                    <a:pt x="2605404" y="170180"/>
                  </a:lnTo>
                  <a:close/>
                </a:path>
                <a:path w="6466840" h="2506345">
                  <a:moveTo>
                    <a:pt x="4438224" y="141986"/>
                  </a:moveTo>
                  <a:lnTo>
                    <a:pt x="4086352" y="141986"/>
                  </a:lnTo>
                  <a:lnTo>
                    <a:pt x="4201541" y="164592"/>
                  </a:lnTo>
                  <a:lnTo>
                    <a:pt x="4200525" y="164338"/>
                  </a:lnTo>
                  <a:lnTo>
                    <a:pt x="4521123" y="164338"/>
                  </a:lnTo>
                  <a:lnTo>
                    <a:pt x="4451984" y="145415"/>
                  </a:lnTo>
                  <a:lnTo>
                    <a:pt x="4438224" y="141986"/>
                  </a:lnTo>
                  <a:close/>
                </a:path>
                <a:path w="6466840" h="2506345">
                  <a:moveTo>
                    <a:pt x="2704201" y="147195"/>
                  </a:moveTo>
                  <a:lnTo>
                    <a:pt x="2702941" y="147447"/>
                  </a:lnTo>
                  <a:lnTo>
                    <a:pt x="2703117" y="147447"/>
                  </a:lnTo>
                  <a:lnTo>
                    <a:pt x="2704201" y="147195"/>
                  </a:lnTo>
                  <a:close/>
                </a:path>
                <a:path w="6466840" h="2506345">
                  <a:moveTo>
                    <a:pt x="4361268" y="122809"/>
                  </a:moveTo>
                  <a:lnTo>
                    <a:pt x="3973322" y="122809"/>
                  </a:lnTo>
                  <a:lnTo>
                    <a:pt x="4087368" y="142240"/>
                  </a:lnTo>
                  <a:lnTo>
                    <a:pt x="4086352" y="141986"/>
                  </a:lnTo>
                  <a:lnTo>
                    <a:pt x="4438224" y="141986"/>
                  </a:lnTo>
                  <a:lnTo>
                    <a:pt x="4361268" y="122809"/>
                  </a:lnTo>
                  <a:close/>
                </a:path>
                <a:path w="6466840" h="2506345">
                  <a:moveTo>
                    <a:pt x="2804032" y="127254"/>
                  </a:moveTo>
                  <a:lnTo>
                    <a:pt x="2802763" y="127381"/>
                  </a:lnTo>
                  <a:lnTo>
                    <a:pt x="2803397" y="127381"/>
                  </a:lnTo>
                  <a:lnTo>
                    <a:pt x="2804032" y="127254"/>
                  </a:lnTo>
                  <a:close/>
                </a:path>
                <a:path w="6466840" h="2506345">
                  <a:moveTo>
                    <a:pt x="4293764" y="107061"/>
                  </a:moveTo>
                  <a:lnTo>
                    <a:pt x="3861307" y="107061"/>
                  </a:lnTo>
                  <a:lnTo>
                    <a:pt x="3862324" y="107188"/>
                  </a:lnTo>
                  <a:lnTo>
                    <a:pt x="3974337" y="123063"/>
                  </a:lnTo>
                  <a:lnTo>
                    <a:pt x="3973322" y="122809"/>
                  </a:lnTo>
                  <a:lnTo>
                    <a:pt x="4361268" y="122809"/>
                  </a:lnTo>
                  <a:lnTo>
                    <a:pt x="4333748" y="115950"/>
                  </a:lnTo>
                  <a:lnTo>
                    <a:pt x="4293764" y="107061"/>
                  </a:lnTo>
                  <a:close/>
                </a:path>
                <a:path w="6466840" h="2506345">
                  <a:moveTo>
                    <a:pt x="2904870" y="110617"/>
                  </a:moveTo>
                  <a:lnTo>
                    <a:pt x="2903601" y="110744"/>
                  </a:lnTo>
                  <a:lnTo>
                    <a:pt x="2904097" y="110744"/>
                  </a:lnTo>
                  <a:lnTo>
                    <a:pt x="2904870" y="110617"/>
                  </a:lnTo>
                  <a:close/>
                </a:path>
                <a:path w="6466840" h="2506345">
                  <a:moveTo>
                    <a:pt x="3861724" y="107119"/>
                  </a:moveTo>
                  <a:lnTo>
                    <a:pt x="3862205" y="107188"/>
                  </a:lnTo>
                  <a:lnTo>
                    <a:pt x="3861724" y="107119"/>
                  </a:lnTo>
                  <a:close/>
                </a:path>
                <a:path w="6466840" h="2506345">
                  <a:moveTo>
                    <a:pt x="4237216" y="94488"/>
                  </a:moveTo>
                  <a:lnTo>
                    <a:pt x="3750436" y="94488"/>
                  </a:lnTo>
                  <a:lnTo>
                    <a:pt x="3751579" y="94615"/>
                  </a:lnTo>
                  <a:lnTo>
                    <a:pt x="3861724" y="107119"/>
                  </a:lnTo>
                  <a:lnTo>
                    <a:pt x="3861307" y="107061"/>
                  </a:lnTo>
                  <a:lnTo>
                    <a:pt x="4293764" y="107061"/>
                  </a:lnTo>
                  <a:lnTo>
                    <a:pt x="4237216" y="94488"/>
                  </a:lnTo>
                  <a:close/>
                </a:path>
                <a:path w="6466840" h="2506345">
                  <a:moveTo>
                    <a:pt x="3006403" y="97340"/>
                  </a:moveTo>
                  <a:lnTo>
                    <a:pt x="3005708" y="97409"/>
                  </a:lnTo>
                  <a:lnTo>
                    <a:pt x="3005877" y="97409"/>
                  </a:lnTo>
                  <a:lnTo>
                    <a:pt x="3006403" y="97340"/>
                  </a:lnTo>
                  <a:close/>
                </a:path>
                <a:path w="6466840" h="2506345">
                  <a:moveTo>
                    <a:pt x="3006996" y="97282"/>
                  </a:moveTo>
                  <a:lnTo>
                    <a:pt x="3006852" y="97282"/>
                  </a:lnTo>
                  <a:lnTo>
                    <a:pt x="3006403" y="97340"/>
                  </a:lnTo>
                  <a:lnTo>
                    <a:pt x="3006996" y="97282"/>
                  </a:lnTo>
                  <a:close/>
                </a:path>
                <a:path w="6466840" h="2506345">
                  <a:moveTo>
                    <a:pt x="3751480" y="94606"/>
                  </a:moveTo>
                  <a:close/>
                </a:path>
                <a:path w="6466840" h="2506345">
                  <a:moveTo>
                    <a:pt x="4192011" y="85090"/>
                  </a:moveTo>
                  <a:lnTo>
                    <a:pt x="3640835" y="85090"/>
                  </a:lnTo>
                  <a:lnTo>
                    <a:pt x="3751480" y="94606"/>
                  </a:lnTo>
                  <a:lnTo>
                    <a:pt x="3750436" y="94488"/>
                  </a:lnTo>
                  <a:lnTo>
                    <a:pt x="4237216" y="94488"/>
                  </a:lnTo>
                  <a:lnTo>
                    <a:pt x="4216654" y="89916"/>
                  </a:lnTo>
                  <a:lnTo>
                    <a:pt x="4192011" y="85090"/>
                  </a:lnTo>
                  <a:close/>
                </a:path>
                <a:path w="6466840" h="2506345">
                  <a:moveTo>
                    <a:pt x="3110622" y="87122"/>
                  </a:moveTo>
                  <a:lnTo>
                    <a:pt x="3109976" y="87122"/>
                  </a:lnTo>
                  <a:lnTo>
                    <a:pt x="3108705" y="87249"/>
                  </a:lnTo>
                  <a:lnTo>
                    <a:pt x="3110622" y="87122"/>
                  </a:lnTo>
                  <a:close/>
                </a:path>
                <a:path w="6466840" h="2506345">
                  <a:moveTo>
                    <a:pt x="4160884" y="78994"/>
                  </a:moveTo>
                  <a:lnTo>
                    <a:pt x="3532124" y="78994"/>
                  </a:lnTo>
                  <a:lnTo>
                    <a:pt x="3641852" y="85217"/>
                  </a:lnTo>
                  <a:lnTo>
                    <a:pt x="3640835" y="85090"/>
                  </a:lnTo>
                  <a:lnTo>
                    <a:pt x="4192011" y="85090"/>
                  </a:lnTo>
                  <a:lnTo>
                    <a:pt x="4160884" y="78994"/>
                  </a:lnTo>
                  <a:close/>
                </a:path>
                <a:path w="6466840" h="2506345">
                  <a:moveTo>
                    <a:pt x="4146618" y="76200"/>
                  </a:moveTo>
                  <a:lnTo>
                    <a:pt x="3424688" y="76203"/>
                  </a:lnTo>
                  <a:lnTo>
                    <a:pt x="3533267" y="79121"/>
                  </a:lnTo>
                  <a:lnTo>
                    <a:pt x="3532124" y="78994"/>
                  </a:lnTo>
                  <a:lnTo>
                    <a:pt x="4160884" y="78994"/>
                  </a:lnTo>
                  <a:lnTo>
                    <a:pt x="4146618" y="76200"/>
                  </a:lnTo>
                  <a:close/>
                </a:path>
              </a:pathLst>
            </a:custGeom>
            <a:solidFill>
              <a:srgbClr val="37D6F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5040" y="3890771"/>
              <a:ext cx="1592580" cy="1665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662427"/>
              <a:ext cx="2345690" cy="2345690"/>
            </a:xfrm>
            <a:custGeom>
              <a:avLst/>
              <a:gdLst/>
              <a:ahLst/>
              <a:cxnLst/>
              <a:rect l="l" t="t" r="r" b="b"/>
              <a:pathLst>
                <a:path w="2345690" h="2345690">
                  <a:moveTo>
                    <a:pt x="1172718" y="0"/>
                  </a:moveTo>
                  <a:lnTo>
                    <a:pt x="1124378" y="978"/>
                  </a:lnTo>
                  <a:lnTo>
                    <a:pt x="1076536" y="3887"/>
                  </a:lnTo>
                  <a:lnTo>
                    <a:pt x="1029230" y="8689"/>
                  </a:lnTo>
                  <a:lnTo>
                    <a:pt x="982496" y="15348"/>
                  </a:lnTo>
                  <a:lnTo>
                    <a:pt x="936374" y="23824"/>
                  </a:lnTo>
                  <a:lnTo>
                    <a:pt x="890900" y="34080"/>
                  </a:lnTo>
                  <a:lnTo>
                    <a:pt x="846112" y="46079"/>
                  </a:lnTo>
                  <a:lnTo>
                    <a:pt x="802048" y="59783"/>
                  </a:lnTo>
                  <a:lnTo>
                    <a:pt x="758745" y="75154"/>
                  </a:lnTo>
                  <a:lnTo>
                    <a:pt x="716243" y="92154"/>
                  </a:lnTo>
                  <a:lnTo>
                    <a:pt x="674577" y="110746"/>
                  </a:lnTo>
                  <a:lnTo>
                    <a:pt x="633786" y="130891"/>
                  </a:lnTo>
                  <a:lnTo>
                    <a:pt x="593908" y="152553"/>
                  </a:lnTo>
                  <a:lnTo>
                    <a:pt x="554980" y="175693"/>
                  </a:lnTo>
                  <a:lnTo>
                    <a:pt x="517040" y="200275"/>
                  </a:lnTo>
                  <a:lnTo>
                    <a:pt x="480125" y="226259"/>
                  </a:lnTo>
                  <a:lnTo>
                    <a:pt x="444275" y="253608"/>
                  </a:lnTo>
                  <a:lnTo>
                    <a:pt x="409525" y="282285"/>
                  </a:lnTo>
                  <a:lnTo>
                    <a:pt x="375914" y="312252"/>
                  </a:lnTo>
                  <a:lnTo>
                    <a:pt x="343481" y="343471"/>
                  </a:lnTo>
                  <a:lnTo>
                    <a:pt x="312261" y="375904"/>
                  </a:lnTo>
                  <a:lnTo>
                    <a:pt x="282294" y="409515"/>
                  </a:lnTo>
                  <a:lnTo>
                    <a:pt x="253616" y="444264"/>
                  </a:lnTo>
                  <a:lnTo>
                    <a:pt x="226266" y="480114"/>
                  </a:lnTo>
                  <a:lnTo>
                    <a:pt x="200281" y="517028"/>
                  </a:lnTo>
                  <a:lnTo>
                    <a:pt x="175700" y="554968"/>
                  </a:lnTo>
                  <a:lnTo>
                    <a:pt x="152559" y="593896"/>
                  </a:lnTo>
                  <a:lnTo>
                    <a:pt x="130896" y="633775"/>
                  </a:lnTo>
                  <a:lnTo>
                    <a:pt x="110750" y="674566"/>
                  </a:lnTo>
                  <a:lnTo>
                    <a:pt x="92157" y="716232"/>
                  </a:lnTo>
                  <a:lnTo>
                    <a:pt x="75157" y="758735"/>
                  </a:lnTo>
                  <a:lnTo>
                    <a:pt x="59785" y="802038"/>
                  </a:lnTo>
                  <a:lnTo>
                    <a:pt x="46081" y="846103"/>
                  </a:lnTo>
                  <a:lnTo>
                    <a:pt x="34082" y="890891"/>
                  </a:lnTo>
                  <a:lnTo>
                    <a:pt x="23825" y="936367"/>
                  </a:lnTo>
                  <a:lnTo>
                    <a:pt x="15348" y="982490"/>
                  </a:lnTo>
                  <a:lnTo>
                    <a:pt x="8690" y="1029225"/>
                  </a:lnTo>
                  <a:lnTo>
                    <a:pt x="3887" y="1076533"/>
                  </a:lnTo>
                  <a:lnTo>
                    <a:pt x="978" y="1124376"/>
                  </a:lnTo>
                  <a:lnTo>
                    <a:pt x="0" y="1172718"/>
                  </a:lnTo>
                  <a:lnTo>
                    <a:pt x="978" y="1221059"/>
                  </a:lnTo>
                  <a:lnTo>
                    <a:pt x="3887" y="1268902"/>
                  </a:lnTo>
                  <a:lnTo>
                    <a:pt x="8690" y="1316210"/>
                  </a:lnTo>
                  <a:lnTo>
                    <a:pt x="15348" y="1362945"/>
                  </a:lnTo>
                  <a:lnTo>
                    <a:pt x="23825" y="1409068"/>
                  </a:lnTo>
                  <a:lnTo>
                    <a:pt x="34082" y="1454544"/>
                  </a:lnTo>
                  <a:lnTo>
                    <a:pt x="46081" y="1499332"/>
                  </a:lnTo>
                  <a:lnTo>
                    <a:pt x="59785" y="1543397"/>
                  </a:lnTo>
                  <a:lnTo>
                    <a:pt x="75157" y="1586700"/>
                  </a:lnTo>
                  <a:lnTo>
                    <a:pt x="92157" y="1629203"/>
                  </a:lnTo>
                  <a:lnTo>
                    <a:pt x="110750" y="1670869"/>
                  </a:lnTo>
                  <a:lnTo>
                    <a:pt x="130896" y="1711660"/>
                  </a:lnTo>
                  <a:lnTo>
                    <a:pt x="152559" y="1751539"/>
                  </a:lnTo>
                  <a:lnTo>
                    <a:pt x="175700" y="1790467"/>
                  </a:lnTo>
                  <a:lnTo>
                    <a:pt x="200281" y="1828407"/>
                  </a:lnTo>
                  <a:lnTo>
                    <a:pt x="226266" y="1865321"/>
                  </a:lnTo>
                  <a:lnTo>
                    <a:pt x="253616" y="1901171"/>
                  </a:lnTo>
                  <a:lnTo>
                    <a:pt x="282294" y="1935920"/>
                  </a:lnTo>
                  <a:lnTo>
                    <a:pt x="312261" y="1969531"/>
                  </a:lnTo>
                  <a:lnTo>
                    <a:pt x="343481" y="2001964"/>
                  </a:lnTo>
                  <a:lnTo>
                    <a:pt x="375914" y="2033183"/>
                  </a:lnTo>
                  <a:lnTo>
                    <a:pt x="409525" y="2063150"/>
                  </a:lnTo>
                  <a:lnTo>
                    <a:pt x="444275" y="2091827"/>
                  </a:lnTo>
                  <a:lnTo>
                    <a:pt x="480125" y="2119176"/>
                  </a:lnTo>
                  <a:lnTo>
                    <a:pt x="517040" y="2145160"/>
                  </a:lnTo>
                  <a:lnTo>
                    <a:pt x="554980" y="2169742"/>
                  </a:lnTo>
                  <a:lnTo>
                    <a:pt x="593908" y="2192882"/>
                  </a:lnTo>
                  <a:lnTo>
                    <a:pt x="633786" y="2214544"/>
                  </a:lnTo>
                  <a:lnTo>
                    <a:pt x="674577" y="2234689"/>
                  </a:lnTo>
                  <a:lnTo>
                    <a:pt x="716243" y="2253281"/>
                  </a:lnTo>
                  <a:lnTo>
                    <a:pt x="758745" y="2270281"/>
                  </a:lnTo>
                  <a:lnTo>
                    <a:pt x="802048" y="2285652"/>
                  </a:lnTo>
                  <a:lnTo>
                    <a:pt x="846112" y="2299356"/>
                  </a:lnTo>
                  <a:lnTo>
                    <a:pt x="890900" y="2311355"/>
                  </a:lnTo>
                  <a:lnTo>
                    <a:pt x="936374" y="2321611"/>
                  </a:lnTo>
                  <a:lnTo>
                    <a:pt x="982496" y="2330087"/>
                  </a:lnTo>
                  <a:lnTo>
                    <a:pt x="1029230" y="2336746"/>
                  </a:lnTo>
                  <a:lnTo>
                    <a:pt x="1076536" y="2341548"/>
                  </a:lnTo>
                  <a:lnTo>
                    <a:pt x="1124378" y="2344457"/>
                  </a:lnTo>
                  <a:lnTo>
                    <a:pt x="1172718" y="2345436"/>
                  </a:lnTo>
                  <a:lnTo>
                    <a:pt x="1221059" y="2344457"/>
                  </a:lnTo>
                  <a:lnTo>
                    <a:pt x="1268902" y="2341548"/>
                  </a:lnTo>
                  <a:lnTo>
                    <a:pt x="1316210" y="2336746"/>
                  </a:lnTo>
                  <a:lnTo>
                    <a:pt x="1362945" y="2330087"/>
                  </a:lnTo>
                  <a:lnTo>
                    <a:pt x="1409068" y="2321611"/>
                  </a:lnTo>
                  <a:lnTo>
                    <a:pt x="1454544" y="2311355"/>
                  </a:lnTo>
                  <a:lnTo>
                    <a:pt x="1499332" y="2299356"/>
                  </a:lnTo>
                  <a:lnTo>
                    <a:pt x="1543397" y="2285652"/>
                  </a:lnTo>
                  <a:lnTo>
                    <a:pt x="1586700" y="2270281"/>
                  </a:lnTo>
                  <a:lnTo>
                    <a:pt x="1629203" y="2253281"/>
                  </a:lnTo>
                  <a:lnTo>
                    <a:pt x="1670869" y="2234689"/>
                  </a:lnTo>
                  <a:lnTo>
                    <a:pt x="1711660" y="2214544"/>
                  </a:lnTo>
                  <a:lnTo>
                    <a:pt x="1751539" y="2192882"/>
                  </a:lnTo>
                  <a:lnTo>
                    <a:pt x="1790467" y="2169742"/>
                  </a:lnTo>
                  <a:lnTo>
                    <a:pt x="1828407" y="2145160"/>
                  </a:lnTo>
                  <a:lnTo>
                    <a:pt x="1865321" y="2119176"/>
                  </a:lnTo>
                  <a:lnTo>
                    <a:pt x="1901171" y="2091827"/>
                  </a:lnTo>
                  <a:lnTo>
                    <a:pt x="1935920" y="2063150"/>
                  </a:lnTo>
                  <a:lnTo>
                    <a:pt x="1969531" y="2033183"/>
                  </a:lnTo>
                  <a:lnTo>
                    <a:pt x="2001964" y="2001964"/>
                  </a:lnTo>
                  <a:lnTo>
                    <a:pt x="2033183" y="1969531"/>
                  </a:lnTo>
                  <a:lnTo>
                    <a:pt x="2063150" y="1935920"/>
                  </a:lnTo>
                  <a:lnTo>
                    <a:pt x="2091827" y="1901171"/>
                  </a:lnTo>
                  <a:lnTo>
                    <a:pt x="2119176" y="1865321"/>
                  </a:lnTo>
                  <a:lnTo>
                    <a:pt x="2145160" y="1828407"/>
                  </a:lnTo>
                  <a:lnTo>
                    <a:pt x="2169742" y="1790467"/>
                  </a:lnTo>
                  <a:lnTo>
                    <a:pt x="2192882" y="1751539"/>
                  </a:lnTo>
                  <a:lnTo>
                    <a:pt x="2214544" y="1711660"/>
                  </a:lnTo>
                  <a:lnTo>
                    <a:pt x="2234689" y="1670869"/>
                  </a:lnTo>
                  <a:lnTo>
                    <a:pt x="2253281" y="1629203"/>
                  </a:lnTo>
                  <a:lnTo>
                    <a:pt x="2270281" y="1586700"/>
                  </a:lnTo>
                  <a:lnTo>
                    <a:pt x="2285652" y="1543397"/>
                  </a:lnTo>
                  <a:lnTo>
                    <a:pt x="2299356" y="1499332"/>
                  </a:lnTo>
                  <a:lnTo>
                    <a:pt x="2311355" y="1454544"/>
                  </a:lnTo>
                  <a:lnTo>
                    <a:pt x="2321611" y="1409068"/>
                  </a:lnTo>
                  <a:lnTo>
                    <a:pt x="2330087" y="1362945"/>
                  </a:lnTo>
                  <a:lnTo>
                    <a:pt x="2336746" y="1316210"/>
                  </a:lnTo>
                  <a:lnTo>
                    <a:pt x="2341548" y="1268902"/>
                  </a:lnTo>
                  <a:lnTo>
                    <a:pt x="2344457" y="1221059"/>
                  </a:lnTo>
                  <a:lnTo>
                    <a:pt x="2345436" y="1172718"/>
                  </a:lnTo>
                  <a:lnTo>
                    <a:pt x="2344457" y="1124376"/>
                  </a:lnTo>
                  <a:lnTo>
                    <a:pt x="2341548" y="1076533"/>
                  </a:lnTo>
                  <a:lnTo>
                    <a:pt x="2336746" y="1029225"/>
                  </a:lnTo>
                  <a:lnTo>
                    <a:pt x="2330087" y="982490"/>
                  </a:lnTo>
                  <a:lnTo>
                    <a:pt x="2321611" y="936367"/>
                  </a:lnTo>
                  <a:lnTo>
                    <a:pt x="2311355" y="890891"/>
                  </a:lnTo>
                  <a:lnTo>
                    <a:pt x="2299356" y="846103"/>
                  </a:lnTo>
                  <a:lnTo>
                    <a:pt x="2285652" y="802038"/>
                  </a:lnTo>
                  <a:lnTo>
                    <a:pt x="2270281" y="758735"/>
                  </a:lnTo>
                  <a:lnTo>
                    <a:pt x="2253281" y="716232"/>
                  </a:lnTo>
                  <a:lnTo>
                    <a:pt x="2234689" y="674566"/>
                  </a:lnTo>
                  <a:lnTo>
                    <a:pt x="2214544" y="633775"/>
                  </a:lnTo>
                  <a:lnTo>
                    <a:pt x="2192882" y="593896"/>
                  </a:lnTo>
                  <a:lnTo>
                    <a:pt x="2169742" y="554968"/>
                  </a:lnTo>
                  <a:lnTo>
                    <a:pt x="2145160" y="517028"/>
                  </a:lnTo>
                  <a:lnTo>
                    <a:pt x="2119176" y="480114"/>
                  </a:lnTo>
                  <a:lnTo>
                    <a:pt x="2091827" y="444264"/>
                  </a:lnTo>
                  <a:lnTo>
                    <a:pt x="2063150" y="409515"/>
                  </a:lnTo>
                  <a:lnTo>
                    <a:pt x="2033183" y="375904"/>
                  </a:lnTo>
                  <a:lnTo>
                    <a:pt x="2001964" y="343471"/>
                  </a:lnTo>
                  <a:lnTo>
                    <a:pt x="1969531" y="312252"/>
                  </a:lnTo>
                  <a:lnTo>
                    <a:pt x="1935920" y="282285"/>
                  </a:lnTo>
                  <a:lnTo>
                    <a:pt x="1901171" y="253608"/>
                  </a:lnTo>
                  <a:lnTo>
                    <a:pt x="1865321" y="226259"/>
                  </a:lnTo>
                  <a:lnTo>
                    <a:pt x="1828407" y="200275"/>
                  </a:lnTo>
                  <a:lnTo>
                    <a:pt x="1790467" y="175693"/>
                  </a:lnTo>
                  <a:lnTo>
                    <a:pt x="1751539" y="152553"/>
                  </a:lnTo>
                  <a:lnTo>
                    <a:pt x="1711660" y="130891"/>
                  </a:lnTo>
                  <a:lnTo>
                    <a:pt x="1670869" y="110746"/>
                  </a:lnTo>
                  <a:lnTo>
                    <a:pt x="1629203" y="92154"/>
                  </a:lnTo>
                  <a:lnTo>
                    <a:pt x="1586700" y="75154"/>
                  </a:lnTo>
                  <a:lnTo>
                    <a:pt x="1543397" y="59783"/>
                  </a:lnTo>
                  <a:lnTo>
                    <a:pt x="1499332" y="46079"/>
                  </a:lnTo>
                  <a:lnTo>
                    <a:pt x="1454544" y="34080"/>
                  </a:lnTo>
                  <a:lnTo>
                    <a:pt x="1409068" y="23824"/>
                  </a:lnTo>
                  <a:lnTo>
                    <a:pt x="1362945" y="15348"/>
                  </a:lnTo>
                  <a:lnTo>
                    <a:pt x="1316210" y="8689"/>
                  </a:lnTo>
                  <a:lnTo>
                    <a:pt x="1268902" y="3887"/>
                  </a:lnTo>
                  <a:lnTo>
                    <a:pt x="1221059" y="978"/>
                  </a:lnTo>
                  <a:lnTo>
                    <a:pt x="1172718" y="0"/>
                  </a:lnTo>
                  <a:close/>
                </a:path>
              </a:pathLst>
            </a:custGeom>
            <a:solidFill>
              <a:srgbClr val="F05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37D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736" y="2930651"/>
              <a:ext cx="634365" cy="635635"/>
            </a:xfrm>
            <a:custGeom>
              <a:avLst/>
              <a:gdLst/>
              <a:ahLst/>
              <a:cxnLst/>
              <a:rect l="l" t="t" r="r" b="b"/>
              <a:pathLst>
                <a:path w="634365" h="635635">
                  <a:moveTo>
                    <a:pt x="316992" y="0"/>
                  </a:moveTo>
                  <a:lnTo>
                    <a:pt x="270149" y="3444"/>
                  </a:lnTo>
                  <a:lnTo>
                    <a:pt x="225440" y="13451"/>
                  </a:lnTo>
                  <a:lnTo>
                    <a:pt x="183356" y="29529"/>
                  </a:lnTo>
                  <a:lnTo>
                    <a:pt x="144386" y="51186"/>
                  </a:lnTo>
                  <a:lnTo>
                    <a:pt x="109022" y="77931"/>
                  </a:lnTo>
                  <a:lnTo>
                    <a:pt x="77752" y="109274"/>
                  </a:lnTo>
                  <a:lnTo>
                    <a:pt x="51069" y="144723"/>
                  </a:lnTo>
                  <a:lnTo>
                    <a:pt x="29462" y="183786"/>
                  </a:lnTo>
                  <a:lnTo>
                    <a:pt x="13421" y="225973"/>
                  </a:lnTo>
                  <a:lnTo>
                    <a:pt x="3437" y="270793"/>
                  </a:lnTo>
                  <a:lnTo>
                    <a:pt x="0" y="317753"/>
                  </a:lnTo>
                  <a:lnTo>
                    <a:pt x="3437" y="364714"/>
                  </a:lnTo>
                  <a:lnTo>
                    <a:pt x="13421" y="409534"/>
                  </a:lnTo>
                  <a:lnTo>
                    <a:pt x="29462" y="451721"/>
                  </a:lnTo>
                  <a:lnTo>
                    <a:pt x="51069" y="490784"/>
                  </a:lnTo>
                  <a:lnTo>
                    <a:pt x="77752" y="526233"/>
                  </a:lnTo>
                  <a:lnTo>
                    <a:pt x="109022" y="557576"/>
                  </a:lnTo>
                  <a:lnTo>
                    <a:pt x="144386" y="584321"/>
                  </a:lnTo>
                  <a:lnTo>
                    <a:pt x="183356" y="605978"/>
                  </a:lnTo>
                  <a:lnTo>
                    <a:pt x="225440" y="622056"/>
                  </a:lnTo>
                  <a:lnTo>
                    <a:pt x="270149" y="632063"/>
                  </a:lnTo>
                  <a:lnTo>
                    <a:pt x="316992" y="635508"/>
                  </a:lnTo>
                  <a:lnTo>
                    <a:pt x="363834" y="632063"/>
                  </a:lnTo>
                  <a:lnTo>
                    <a:pt x="408543" y="622056"/>
                  </a:lnTo>
                  <a:lnTo>
                    <a:pt x="450627" y="605978"/>
                  </a:lnTo>
                  <a:lnTo>
                    <a:pt x="489597" y="584321"/>
                  </a:lnTo>
                  <a:lnTo>
                    <a:pt x="524961" y="557576"/>
                  </a:lnTo>
                  <a:lnTo>
                    <a:pt x="556231" y="526233"/>
                  </a:lnTo>
                  <a:lnTo>
                    <a:pt x="582914" y="490784"/>
                  </a:lnTo>
                  <a:lnTo>
                    <a:pt x="604521" y="451721"/>
                  </a:lnTo>
                  <a:lnTo>
                    <a:pt x="620562" y="409534"/>
                  </a:lnTo>
                  <a:lnTo>
                    <a:pt x="630546" y="364714"/>
                  </a:lnTo>
                  <a:lnTo>
                    <a:pt x="633984" y="317753"/>
                  </a:lnTo>
                  <a:lnTo>
                    <a:pt x="630546" y="270793"/>
                  </a:lnTo>
                  <a:lnTo>
                    <a:pt x="620562" y="225973"/>
                  </a:lnTo>
                  <a:lnTo>
                    <a:pt x="604521" y="183786"/>
                  </a:lnTo>
                  <a:lnTo>
                    <a:pt x="582914" y="144723"/>
                  </a:lnTo>
                  <a:lnTo>
                    <a:pt x="556231" y="109274"/>
                  </a:lnTo>
                  <a:lnTo>
                    <a:pt x="524961" y="77931"/>
                  </a:lnTo>
                  <a:lnTo>
                    <a:pt x="489597" y="51186"/>
                  </a:lnTo>
                  <a:lnTo>
                    <a:pt x="450627" y="29529"/>
                  </a:lnTo>
                  <a:lnTo>
                    <a:pt x="408543" y="13451"/>
                  </a:lnTo>
                  <a:lnTo>
                    <a:pt x="363834" y="3444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05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" y="304495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500" y="381000"/>
                  </a:lnTo>
                  <a:lnTo>
                    <a:pt x="234178" y="375965"/>
                  </a:lnTo>
                  <a:lnTo>
                    <a:pt x="274275" y="361627"/>
                  </a:lnTo>
                  <a:lnTo>
                    <a:pt x="309646" y="339132"/>
                  </a:lnTo>
                  <a:lnTo>
                    <a:pt x="339148" y="309625"/>
                  </a:lnTo>
                  <a:lnTo>
                    <a:pt x="361636" y="274253"/>
                  </a:lnTo>
                  <a:lnTo>
                    <a:pt x="375968" y="234162"/>
                  </a:lnTo>
                  <a:lnTo>
                    <a:pt x="381000" y="190500"/>
                  </a:lnTo>
                  <a:lnTo>
                    <a:pt x="375968" y="146837"/>
                  </a:lnTo>
                  <a:lnTo>
                    <a:pt x="361636" y="106746"/>
                  </a:lnTo>
                  <a:lnTo>
                    <a:pt x="339148" y="71374"/>
                  </a:lnTo>
                  <a:lnTo>
                    <a:pt x="309646" y="41867"/>
                  </a:lnTo>
                  <a:lnTo>
                    <a:pt x="274275" y="19372"/>
                  </a:lnTo>
                  <a:lnTo>
                    <a:pt x="234178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>
                <a:alpha val="51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0316" y="3054857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05233"/>
                </a:solidFill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34611" y="2589276"/>
            <a:ext cx="4737100" cy="4575175"/>
            <a:chOff x="4134611" y="2589276"/>
            <a:chExt cx="4737100" cy="4575175"/>
          </a:xfrm>
        </p:grpSpPr>
        <p:sp>
          <p:nvSpPr>
            <p:cNvPr id="12" name="object 12"/>
            <p:cNvSpPr/>
            <p:nvPr/>
          </p:nvSpPr>
          <p:spPr>
            <a:xfrm>
              <a:off x="4134611" y="2589276"/>
              <a:ext cx="4736592" cy="4575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28971" y="5199888"/>
              <a:ext cx="634365" cy="635635"/>
            </a:xfrm>
            <a:custGeom>
              <a:avLst/>
              <a:gdLst/>
              <a:ahLst/>
              <a:cxnLst/>
              <a:rect l="l" t="t" r="r" b="b"/>
              <a:pathLst>
                <a:path w="634364" h="635635">
                  <a:moveTo>
                    <a:pt x="316991" y="0"/>
                  </a:moveTo>
                  <a:lnTo>
                    <a:pt x="270135" y="3444"/>
                  </a:lnTo>
                  <a:lnTo>
                    <a:pt x="225417" y="13451"/>
                  </a:lnTo>
                  <a:lnTo>
                    <a:pt x="183328" y="29529"/>
                  </a:lnTo>
                  <a:lnTo>
                    <a:pt x="144358" y="51186"/>
                  </a:lnTo>
                  <a:lnTo>
                    <a:pt x="108996" y="77931"/>
                  </a:lnTo>
                  <a:lnTo>
                    <a:pt x="77731" y="109274"/>
                  </a:lnTo>
                  <a:lnTo>
                    <a:pt x="51053" y="144723"/>
                  </a:lnTo>
                  <a:lnTo>
                    <a:pt x="29451" y="183786"/>
                  </a:lnTo>
                  <a:lnTo>
                    <a:pt x="13416" y="225973"/>
                  </a:lnTo>
                  <a:lnTo>
                    <a:pt x="3435" y="270793"/>
                  </a:lnTo>
                  <a:lnTo>
                    <a:pt x="0" y="317753"/>
                  </a:lnTo>
                  <a:lnTo>
                    <a:pt x="3435" y="364714"/>
                  </a:lnTo>
                  <a:lnTo>
                    <a:pt x="13416" y="409534"/>
                  </a:lnTo>
                  <a:lnTo>
                    <a:pt x="29451" y="451721"/>
                  </a:lnTo>
                  <a:lnTo>
                    <a:pt x="51053" y="490784"/>
                  </a:lnTo>
                  <a:lnTo>
                    <a:pt x="77731" y="526233"/>
                  </a:lnTo>
                  <a:lnTo>
                    <a:pt x="108996" y="557576"/>
                  </a:lnTo>
                  <a:lnTo>
                    <a:pt x="144358" y="584321"/>
                  </a:lnTo>
                  <a:lnTo>
                    <a:pt x="183328" y="605978"/>
                  </a:lnTo>
                  <a:lnTo>
                    <a:pt x="225417" y="622056"/>
                  </a:lnTo>
                  <a:lnTo>
                    <a:pt x="270135" y="632063"/>
                  </a:lnTo>
                  <a:lnTo>
                    <a:pt x="316991" y="635508"/>
                  </a:lnTo>
                  <a:lnTo>
                    <a:pt x="363848" y="632063"/>
                  </a:lnTo>
                  <a:lnTo>
                    <a:pt x="408566" y="622056"/>
                  </a:lnTo>
                  <a:lnTo>
                    <a:pt x="450655" y="605978"/>
                  </a:lnTo>
                  <a:lnTo>
                    <a:pt x="489625" y="584321"/>
                  </a:lnTo>
                  <a:lnTo>
                    <a:pt x="524987" y="557576"/>
                  </a:lnTo>
                  <a:lnTo>
                    <a:pt x="556252" y="526233"/>
                  </a:lnTo>
                  <a:lnTo>
                    <a:pt x="582930" y="490784"/>
                  </a:lnTo>
                  <a:lnTo>
                    <a:pt x="604532" y="451721"/>
                  </a:lnTo>
                  <a:lnTo>
                    <a:pt x="620567" y="409534"/>
                  </a:lnTo>
                  <a:lnTo>
                    <a:pt x="630548" y="364714"/>
                  </a:lnTo>
                  <a:lnTo>
                    <a:pt x="633983" y="317753"/>
                  </a:lnTo>
                  <a:lnTo>
                    <a:pt x="630548" y="270793"/>
                  </a:lnTo>
                  <a:lnTo>
                    <a:pt x="620567" y="225973"/>
                  </a:lnTo>
                  <a:lnTo>
                    <a:pt x="604532" y="183786"/>
                  </a:lnTo>
                  <a:lnTo>
                    <a:pt x="582930" y="144723"/>
                  </a:lnTo>
                  <a:lnTo>
                    <a:pt x="556252" y="109274"/>
                  </a:lnTo>
                  <a:lnTo>
                    <a:pt x="524987" y="77931"/>
                  </a:lnTo>
                  <a:lnTo>
                    <a:pt x="489625" y="51186"/>
                  </a:lnTo>
                  <a:lnTo>
                    <a:pt x="450655" y="29529"/>
                  </a:lnTo>
                  <a:lnTo>
                    <a:pt x="408566" y="13451"/>
                  </a:lnTo>
                  <a:lnTo>
                    <a:pt x="363848" y="3444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5463" y="532638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05233">
                <a:alpha val="51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90261" y="5223764"/>
            <a:ext cx="2616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solidFill>
                  <a:srgbClr val="FFFFFF"/>
                </a:solidFill>
                <a:latin typeface="Courier New"/>
                <a:cs typeface="Courier New"/>
              </a:rPr>
              <a:t>!</a:t>
            </a:r>
            <a:endParaRPr sz="3100">
              <a:latin typeface="Courier New"/>
              <a:cs typeface="Courier Ne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6424" y="5603747"/>
            <a:ext cx="3685540" cy="2266315"/>
            <a:chOff x="1106424" y="5603747"/>
            <a:chExt cx="3685540" cy="2266315"/>
          </a:xfrm>
        </p:grpSpPr>
        <p:sp>
          <p:nvSpPr>
            <p:cNvPr id="17" name="object 17"/>
            <p:cNvSpPr/>
            <p:nvPr/>
          </p:nvSpPr>
          <p:spPr>
            <a:xfrm>
              <a:off x="4146803" y="5641847"/>
              <a:ext cx="607060" cy="311150"/>
            </a:xfrm>
            <a:custGeom>
              <a:avLst/>
              <a:gdLst/>
              <a:ahLst/>
              <a:cxnLst/>
              <a:rect l="l" t="t" r="r" b="b"/>
              <a:pathLst>
                <a:path w="607060" h="311150">
                  <a:moveTo>
                    <a:pt x="0" y="310896"/>
                  </a:moveTo>
                  <a:lnTo>
                    <a:pt x="606551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50236" y="5847587"/>
              <a:ext cx="1704339" cy="848994"/>
            </a:xfrm>
            <a:custGeom>
              <a:avLst/>
              <a:gdLst/>
              <a:ahLst/>
              <a:cxnLst/>
              <a:rect l="l" t="t" r="r" b="b"/>
              <a:pathLst>
                <a:path w="1704339" h="848995">
                  <a:moveTo>
                    <a:pt x="0" y="848868"/>
                  </a:moveTo>
                  <a:lnTo>
                    <a:pt x="1703831" y="0"/>
                  </a:lnTo>
                </a:path>
              </a:pathLst>
            </a:custGeom>
            <a:ln w="76200">
              <a:solidFill>
                <a:srgbClr val="F052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6424" y="5931407"/>
              <a:ext cx="1592580" cy="1592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3188" y="7205471"/>
              <a:ext cx="1887220" cy="664845"/>
            </a:xfrm>
            <a:custGeom>
              <a:avLst/>
              <a:gdLst/>
              <a:ahLst/>
              <a:cxnLst/>
              <a:rect l="l" t="t" r="r" b="b"/>
              <a:pathLst>
                <a:path w="1887220" h="664845">
                  <a:moveTo>
                    <a:pt x="1804035" y="0"/>
                  </a:moveTo>
                  <a:lnTo>
                    <a:pt x="82702" y="0"/>
                  </a:lnTo>
                  <a:lnTo>
                    <a:pt x="50513" y="6506"/>
                  </a:lnTo>
                  <a:lnTo>
                    <a:pt x="24225" y="24241"/>
                  </a:lnTo>
                  <a:lnTo>
                    <a:pt x="6500" y="50524"/>
                  </a:lnTo>
                  <a:lnTo>
                    <a:pt x="0" y="82676"/>
                  </a:lnTo>
                  <a:lnTo>
                    <a:pt x="0" y="581786"/>
                  </a:lnTo>
                  <a:lnTo>
                    <a:pt x="6500" y="613939"/>
                  </a:lnTo>
                  <a:lnTo>
                    <a:pt x="24225" y="640222"/>
                  </a:lnTo>
                  <a:lnTo>
                    <a:pt x="50513" y="657957"/>
                  </a:lnTo>
                  <a:lnTo>
                    <a:pt x="82702" y="664463"/>
                  </a:lnTo>
                  <a:lnTo>
                    <a:pt x="1804035" y="664463"/>
                  </a:lnTo>
                  <a:lnTo>
                    <a:pt x="1836187" y="657957"/>
                  </a:lnTo>
                  <a:lnTo>
                    <a:pt x="1862470" y="640222"/>
                  </a:lnTo>
                  <a:lnTo>
                    <a:pt x="1880205" y="613939"/>
                  </a:lnTo>
                  <a:lnTo>
                    <a:pt x="1886712" y="581786"/>
                  </a:lnTo>
                  <a:lnTo>
                    <a:pt x="1886712" y="82676"/>
                  </a:lnTo>
                  <a:lnTo>
                    <a:pt x="1880205" y="50524"/>
                  </a:lnTo>
                  <a:lnTo>
                    <a:pt x="1862470" y="24241"/>
                  </a:lnTo>
                  <a:lnTo>
                    <a:pt x="1836187" y="6506"/>
                  </a:lnTo>
                  <a:lnTo>
                    <a:pt x="1804035" y="0"/>
                  </a:lnTo>
                  <a:close/>
                </a:path>
              </a:pathLst>
            </a:custGeom>
            <a:solidFill>
              <a:srgbClr val="F05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00302" y="7236714"/>
            <a:ext cx="135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IMMAGINE</a:t>
            </a:r>
            <a:r>
              <a:rPr sz="18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TEMPO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REALE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38728" y="2759964"/>
            <a:ext cx="8336280" cy="2679700"/>
            <a:chOff x="3538728" y="2759964"/>
            <a:chExt cx="8336280" cy="2679700"/>
          </a:xfrm>
        </p:grpSpPr>
        <p:sp>
          <p:nvSpPr>
            <p:cNvPr id="23" name="object 23"/>
            <p:cNvSpPr/>
            <p:nvPr/>
          </p:nvSpPr>
          <p:spPr>
            <a:xfrm>
              <a:off x="3576828" y="4887468"/>
              <a:ext cx="1179830" cy="513715"/>
            </a:xfrm>
            <a:custGeom>
              <a:avLst/>
              <a:gdLst/>
              <a:ahLst/>
              <a:cxnLst/>
              <a:rect l="l" t="t" r="r" b="b"/>
              <a:pathLst>
                <a:path w="1179829" h="513714">
                  <a:moveTo>
                    <a:pt x="0" y="0"/>
                  </a:moveTo>
                  <a:lnTo>
                    <a:pt x="1179576" y="513588"/>
                  </a:lnTo>
                </a:path>
              </a:pathLst>
            </a:custGeom>
            <a:ln w="76200">
              <a:solidFill>
                <a:srgbClr val="37D6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96984" y="2759963"/>
              <a:ext cx="2478405" cy="2345690"/>
            </a:xfrm>
            <a:custGeom>
              <a:avLst/>
              <a:gdLst/>
              <a:ahLst/>
              <a:cxnLst/>
              <a:rect l="l" t="t" r="r" b="b"/>
              <a:pathLst>
                <a:path w="2478404" h="2345690">
                  <a:moveTo>
                    <a:pt x="2478024" y="1172718"/>
                  </a:moveTo>
                  <a:lnTo>
                    <a:pt x="2477033" y="1124381"/>
                  </a:lnTo>
                  <a:lnTo>
                    <a:pt x="2474125" y="1076540"/>
                  </a:lnTo>
                  <a:lnTo>
                    <a:pt x="2469324" y="1029233"/>
                  </a:lnTo>
                  <a:lnTo>
                    <a:pt x="2462669" y="982497"/>
                  </a:lnTo>
                  <a:lnTo>
                    <a:pt x="2454198" y="936371"/>
                  </a:lnTo>
                  <a:lnTo>
                    <a:pt x="2443937" y="890892"/>
                  </a:lnTo>
                  <a:lnTo>
                    <a:pt x="2431935" y="846112"/>
                  </a:lnTo>
                  <a:lnTo>
                    <a:pt x="2418232" y="802043"/>
                  </a:lnTo>
                  <a:lnTo>
                    <a:pt x="2402865" y="758736"/>
                  </a:lnTo>
                  <a:lnTo>
                    <a:pt x="2385860" y="716241"/>
                  </a:lnTo>
                  <a:lnTo>
                    <a:pt x="2367267" y="674573"/>
                  </a:lnTo>
                  <a:lnTo>
                    <a:pt x="2347125" y="633780"/>
                  </a:lnTo>
                  <a:lnTo>
                    <a:pt x="2325459" y="593902"/>
                  </a:lnTo>
                  <a:lnTo>
                    <a:pt x="2302319" y="554977"/>
                  </a:lnTo>
                  <a:lnTo>
                    <a:pt x="2277745" y="517029"/>
                  </a:lnTo>
                  <a:lnTo>
                    <a:pt x="2251760" y="480123"/>
                  </a:lnTo>
                  <a:lnTo>
                    <a:pt x="2224405" y="444271"/>
                  </a:lnTo>
                  <a:lnTo>
                    <a:pt x="2195728" y="409524"/>
                  </a:lnTo>
                  <a:lnTo>
                    <a:pt x="2165769" y="375907"/>
                  </a:lnTo>
                  <a:lnTo>
                    <a:pt x="2134539" y="343484"/>
                  </a:lnTo>
                  <a:lnTo>
                    <a:pt x="2102116" y="312254"/>
                  </a:lnTo>
                  <a:lnTo>
                    <a:pt x="2068499" y="282295"/>
                  </a:lnTo>
                  <a:lnTo>
                    <a:pt x="2033752" y="253619"/>
                  </a:lnTo>
                  <a:lnTo>
                    <a:pt x="1997900" y="226263"/>
                  </a:lnTo>
                  <a:lnTo>
                    <a:pt x="1960994" y="200279"/>
                  </a:lnTo>
                  <a:lnTo>
                    <a:pt x="1923046" y="175704"/>
                  </a:lnTo>
                  <a:lnTo>
                    <a:pt x="1884121" y="152565"/>
                  </a:lnTo>
                  <a:lnTo>
                    <a:pt x="1844243" y="130898"/>
                  </a:lnTo>
                  <a:lnTo>
                    <a:pt x="1803450" y="110756"/>
                  </a:lnTo>
                  <a:lnTo>
                    <a:pt x="1761782" y="92163"/>
                  </a:lnTo>
                  <a:lnTo>
                    <a:pt x="1719287" y="75158"/>
                  </a:lnTo>
                  <a:lnTo>
                    <a:pt x="1675980" y="59791"/>
                  </a:lnTo>
                  <a:lnTo>
                    <a:pt x="1631911" y="46088"/>
                  </a:lnTo>
                  <a:lnTo>
                    <a:pt x="1587131" y="34086"/>
                  </a:lnTo>
                  <a:lnTo>
                    <a:pt x="1541653" y="23825"/>
                  </a:lnTo>
                  <a:lnTo>
                    <a:pt x="1495526" y="15354"/>
                  </a:lnTo>
                  <a:lnTo>
                    <a:pt x="1448790" y="8699"/>
                  </a:lnTo>
                  <a:lnTo>
                    <a:pt x="1401483" y="3898"/>
                  </a:lnTo>
                  <a:lnTo>
                    <a:pt x="1353642" y="990"/>
                  </a:lnTo>
                  <a:lnTo>
                    <a:pt x="1305306" y="0"/>
                  </a:lnTo>
                  <a:lnTo>
                    <a:pt x="1256957" y="990"/>
                  </a:lnTo>
                  <a:lnTo>
                    <a:pt x="1209116" y="3898"/>
                  </a:lnTo>
                  <a:lnTo>
                    <a:pt x="1161808" y="8699"/>
                  </a:lnTo>
                  <a:lnTo>
                    <a:pt x="1115072" y="15354"/>
                  </a:lnTo>
                  <a:lnTo>
                    <a:pt x="1068946" y="23825"/>
                  </a:lnTo>
                  <a:lnTo>
                    <a:pt x="1023467" y="34086"/>
                  </a:lnTo>
                  <a:lnTo>
                    <a:pt x="978687" y="46088"/>
                  </a:lnTo>
                  <a:lnTo>
                    <a:pt x="934618" y="59791"/>
                  </a:lnTo>
                  <a:lnTo>
                    <a:pt x="891311" y="75158"/>
                  </a:lnTo>
                  <a:lnTo>
                    <a:pt x="848817" y="92163"/>
                  </a:lnTo>
                  <a:lnTo>
                    <a:pt x="807148" y="110756"/>
                  </a:lnTo>
                  <a:lnTo>
                    <a:pt x="766356" y="130898"/>
                  </a:lnTo>
                  <a:lnTo>
                    <a:pt x="726478" y="152565"/>
                  </a:lnTo>
                  <a:lnTo>
                    <a:pt x="687552" y="175704"/>
                  </a:lnTo>
                  <a:lnTo>
                    <a:pt x="649605" y="200279"/>
                  </a:lnTo>
                  <a:lnTo>
                    <a:pt x="612698" y="226263"/>
                  </a:lnTo>
                  <a:lnTo>
                    <a:pt x="576846" y="253619"/>
                  </a:lnTo>
                  <a:lnTo>
                    <a:pt x="542099" y="282295"/>
                  </a:lnTo>
                  <a:lnTo>
                    <a:pt x="508482" y="312254"/>
                  </a:lnTo>
                  <a:lnTo>
                    <a:pt x="496531" y="323761"/>
                  </a:lnTo>
                  <a:lnTo>
                    <a:pt x="490778" y="319417"/>
                  </a:lnTo>
                  <a:lnTo>
                    <a:pt x="451713" y="297764"/>
                  </a:lnTo>
                  <a:lnTo>
                    <a:pt x="409524" y="281686"/>
                  </a:lnTo>
                  <a:lnTo>
                    <a:pt x="364705" y="271678"/>
                  </a:lnTo>
                  <a:lnTo>
                    <a:pt x="317754" y="268224"/>
                  </a:lnTo>
                  <a:lnTo>
                    <a:pt x="270789" y="271678"/>
                  </a:lnTo>
                  <a:lnTo>
                    <a:pt x="225971" y="281686"/>
                  </a:lnTo>
                  <a:lnTo>
                    <a:pt x="183781" y="297764"/>
                  </a:lnTo>
                  <a:lnTo>
                    <a:pt x="144716" y="319417"/>
                  </a:lnTo>
                  <a:lnTo>
                    <a:pt x="109270" y="346163"/>
                  </a:lnTo>
                  <a:lnTo>
                    <a:pt x="77927" y="377507"/>
                  </a:lnTo>
                  <a:lnTo>
                    <a:pt x="51181" y="412953"/>
                  </a:lnTo>
                  <a:lnTo>
                    <a:pt x="29527" y="452018"/>
                  </a:lnTo>
                  <a:lnTo>
                    <a:pt x="13449" y="494207"/>
                  </a:lnTo>
                  <a:lnTo>
                    <a:pt x="3441" y="539026"/>
                  </a:lnTo>
                  <a:lnTo>
                    <a:pt x="0" y="585978"/>
                  </a:lnTo>
                  <a:lnTo>
                    <a:pt x="3441" y="632942"/>
                  </a:lnTo>
                  <a:lnTo>
                    <a:pt x="13449" y="677760"/>
                  </a:lnTo>
                  <a:lnTo>
                    <a:pt x="29527" y="719950"/>
                  </a:lnTo>
                  <a:lnTo>
                    <a:pt x="51181" y="759015"/>
                  </a:lnTo>
                  <a:lnTo>
                    <a:pt x="77927" y="794461"/>
                  </a:lnTo>
                  <a:lnTo>
                    <a:pt x="109270" y="825804"/>
                  </a:lnTo>
                  <a:lnTo>
                    <a:pt x="144716" y="852551"/>
                  </a:lnTo>
                  <a:lnTo>
                    <a:pt x="172758" y="868108"/>
                  </a:lnTo>
                  <a:lnTo>
                    <a:pt x="166662" y="890892"/>
                  </a:lnTo>
                  <a:lnTo>
                    <a:pt x="156400" y="936371"/>
                  </a:lnTo>
                  <a:lnTo>
                    <a:pt x="147929" y="982497"/>
                  </a:lnTo>
                  <a:lnTo>
                    <a:pt x="141274" y="1029233"/>
                  </a:lnTo>
                  <a:lnTo>
                    <a:pt x="136474" y="1076540"/>
                  </a:lnTo>
                  <a:lnTo>
                    <a:pt x="133565" y="1124381"/>
                  </a:lnTo>
                  <a:lnTo>
                    <a:pt x="132588" y="1172718"/>
                  </a:lnTo>
                  <a:lnTo>
                    <a:pt x="133565" y="1221066"/>
                  </a:lnTo>
                  <a:lnTo>
                    <a:pt x="136474" y="1268907"/>
                  </a:lnTo>
                  <a:lnTo>
                    <a:pt x="141274" y="1316215"/>
                  </a:lnTo>
                  <a:lnTo>
                    <a:pt x="147929" y="1362951"/>
                  </a:lnTo>
                  <a:lnTo>
                    <a:pt x="156400" y="1409077"/>
                  </a:lnTo>
                  <a:lnTo>
                    <a:pt x="166662" y="1454556"/>
                  </a:lnTo>
                  <a:lnTo>
                    <a:pt x="178663" y="1499336"/>
                  </a:lnTo>
                  <a:lnTo>
                    <a:pt x="192366" y="1543405"/>
                  </a:lnTo>
                  <a:lnTo>
                    <a:pt x="207733" y="1586712"/>
                  </a:lnTo>
                  <a:lnTo>
                    <a:pt x="224739" y="1629206"/>
                  </a:lnTo>
                  <a:lnTo>
                    <a:pt x="243332" y="1670875"/>
                  </a:lnTo>
                  <a:lnTo>
                    <a:pt x="263474" y="1711667"/>
                  </a:lnTo>
                  <a:lnTo>
                    <a:pt x="285140" y="1751545"/>
                  </a:lnTo>
                  <a:lnTo>
                    <a:pt x="308279" y="1790471"/>
                  </a:lnTo>
                  <a:lnTo>
                    <a:pt x="332854" y="1828419"/>
                  </a:lnTo>
                  <a:lnTo>
                    <a:pt x="358838" y="1865325"/>
                  </a:lnTo>
                  <a:lnTo>
                    <a:pt x="386194" y="1901177"/>
                  </a:lnTo>
                  <a:lnTo>
                    <a:pt x="414870" y="1935924"/>
                  </a:lnTo>
                  <a:lnTo>
                    <a:pt x="444830" y="1969541"/>
                  </a:lnTo>
                  <a:lnTo>
                    <a:pt x="476059" y="2001977"/>
                  </a:lnTo>
                  <a:lnTo>
                    <a:pt x="508482" y="2033193"/>
                  </a:lnTo>
                  <a:lnTo>
                    <a:pt x="542099" y="2063153"/>
                  </a:lnTo>
                  <a:lnTo>
                    <a:pt x="576846" y="2091829"/>
                  </a:lnTo>
                  <a:lnTo>
                    <a:pt x="612698" y="2119185"/>
                  </a:lnTo>
                  <a:lnTo>
                    <a:pt x="649605" y="2145169"/>
                  </a:lnTo>
                  <a:lnTo>
                    <a:pt x="687552" y="2169744"/>
                  </a:lnTo>
                  <a:lnTo>
                    <a:pt x="726478" y="2192883"/>
                  </a:lnTo>
                  <a:lnTo>
                    <a:pt x="766356" y="2214549"/>
                  </a:lnTo>
                  <a:lnTo>
                    <a:pt x="807148" y="2234692"/>
                  </a:lnTo>
                  <a:lnTo>
                    <a:pt x="848817" y="2253284"/>
                  </a:lnTo>
                  <a:lnTo>
                    <a:pt x="891311" y="2270290"/>
                  </a:lnTo>
                  <a:lnTo>
                    <a:pt x="934618" y="2285657"/>
                  </a:lnTo>
                  <a:lnTo>
                    <a:pt x="978687" y="2299360"/>
                  </a:lnTo>
                  <a:lnTo>
                    <a:pt x="1023467" y="2311362"/>
                  </a:lnTo>
                  <a:lnTo>
                    <a:pt x="1068946" y="2321623"/>
                  </a:lnTo>
                  <a:lnTo>
                    <a:pt x="1115072" y="2330094"/>
                  </a:lnTo>
                  <a:lnTo>
                    <a:pt x="1161808" y="2336749"/>
                  </a:lnTo>
                  <a:lnTo>
                    <a:pt x="1209116" y="2341549"/>
                  </a:lnTo>
                  <a:lnTo>
                    <a:pt x="1256957" y="2344458"/>
                  </a:lnTo>
                  <a:lnTo>
                    <a:pt x="1305306" y="2345436"/>
                  </a:lnTo>
                  <a:lnTo>
                    <a:pt x="1353642" y="2344458"/>
                  </a:lnTo>
                  <a:lnTo>
                    <a:pt x="1401483" y="2341549"/>
                  </a:lnTo>
                  <a:lnTo>
                    <a:pt x="1448790" y="2336749"/>
                  </a:lnTo>
                  <a:lnTo>
                    <a:pt x="1495526" y="2330094"/>
                  </a:lnTo>
                  <a:lnTo>
                    <a:pt x="1541653" y="2321623"/>
                  </a:lnTo>
                  <a:lnTo>
                    <a:pt x="1587131" y="2311362"/>
                  </a:lnTo>
                  <a:lnTo>
                    <a:pt x="1631911" y="2299360"/>
                  </a:lnTo>
                  <a:lnTo>
                    <a:pt x="1675980" y="2285657"/>
                  </a:lnTo>
                  <a:lnTo>
                    <a:pt x="1719287" y="2270290"/>
                  </a:lnTo>
                  <a:lnTo>
                    <a:pt x="1761782" y="2253284"/>
                  </a:lnTo>
                  <a:lnTo>
                    <a:pt x="1803450" y="2234692"/>
                  </a:lnTo>
                  <a:lnTo>
                    <a:pt x="1844243" y="2214549"/>
                  </a:lnTo>
                  <a:lnTo>
                    <a:pt x="1884121" y="2192883"/>
                  </a:lnTo>
                  <a:lnTo>
                    <a:pt x="1923046" y="2169744"/>
                  </a:lnTo>
                  <a:lnTo>
                    <a:pt x="1960994" y="2145169"/>
                  </a:lnTo>
                  <a:lnTo>
                    <a:pt x="1997900" y="2119185"/>
                  </a:lnTo>
                  <a:lnTo>
                    <a:pt x="2033752" y="2091829"/>
                  </a:lnTo>
                  <a:lnTo>
                    <a:pt x="2068499" y="2063153"/>
                  </a:lnTo>
                  <a:lnTo>
                    <a:pt x="2102116" y="2033193"/>
                  </a:lnTo>
                  <a:lnTo>
                    <a:pt x="2134539" y="2001977"/>
                  </a:lnTo>
                  <a:lnTo>
                    <a:pt x="2165769" y="1969541"/>
                  </a:lnTo>
                  <a:lnTo>
                    <a:pt x="2195728" y="1935924"/>
                  </a:lnTo>
                  <a:lnTo>
                    <a:pt x="2224405" y="1901177"/>
                  </a:lnTo>
                  <a:lnTo>
                    <a:pt x="2251760" y="1865325"/>
                  </a:lnTo>
                  <a:lnTo>
                    <a:pt x="2277745" y="1828419"/>
                  </a:lnTo>
                  <a:lnTo>
                    <a:pt x="2302319" y="1790471"/>
                  </a:lnTo>
                  <a:lnTo>
                    <a:pt x="2325459" y="1751545"/>
                  </a:lnTo>
                  <a:lnTo>
                    <a:pt x="2347125" y="1711667"/>
                  </a:lnTo>
                  <a:lnTo>
                    <a:pt x="2367267" y="1670875"/>
                  </a:lnTo>
                  <a:lnTo>
                    <a:pt x="2385860" y="1629206"/>
                  </a:lnTo>
                  <a:lnTo>
                    <a:pt x="2402865" y="1586712"/>
                  </a:lnTo>
                  <a:lnTo>
                    <a:pt x="2418232" y="1543405"/>
                  </a:lnTo>
                  <a:lnTo>
                    <a:pt x="2431935" y="1499336"/>
                  </a:lnTo>
                  <a:lnTo>
                    <a:pt x="2443937" y="1454556"/>
                  </a:lnTo>
                  <a:lnTo>
                    <a:pt x="2454198" y="1409077"/>
                  </a:lnTo>
                  <a:lnTo>
                    <a:pt x="2462669" y="1362951"/>
                  </a:lnTo>
                  <a:lnTo>
                    <a:pt x="2469324" y="1316215"/>
                  </a:lnTo>
                  <a:lnTo>
                    <a:pt x="2474125" y="1268907"/>
                  </a:lnTo>
                  <a:lnTo>
                    <a:pt x="2477033" y="1221066"/>
                  </a:lnTo>
                  <a:lnTo>
                    <a:pt x="2478024" y="1172718"/>
                  </a:lnTo>
                  <a:close/>
                </a:path>
              </a:pathLst>
            </a:custGeom>
            <a:solidFill>
              <a:srgbClr val="37D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99092" y="314248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499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0999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499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>
                <a:alpha val="51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576054" y="3151758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7D6F9"/>
                </a:solidFill>
                <a:latin typeface="Carlito"/>
                <a:cs typeface="Carlito"/>
              </a:rPr>
              <a:t>2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802379" y="6605016"/>
            <a:ext cx="2476500" cy="2345690"/>
            <a:chOff x="3802379" y="6605016"/>
            <a:chExt cx="2476500" cy="2345690"/>
          </a:xfrm>
        </p:grpSpPr>
        <p:sp>
          <p:nvSpPr>
            <p:cNvPr id="28" name="object 28"/>
            <p:cNvSpPr/>
            <p:nvPr/>
          </p:nvSpPr>
          <p:spPr>
            <a:xfrm>
              <a:off x="3802380" y="6605016"/>
              <a:ext cx="2476500" cy="2345690"/>
            </a:xfrm>
            <a:custGeom>
              <a:avLst/>
              <a:gdLst/>
              <a:ahLst/>
              <a:cxnLst/>
              <a:rect l="l" t="t" r="r" b="b"/>
              <a:pathLst>
                <a:path w="2476500" h="2345690">
                  <a:moveTo>
                    <a:pt x="2476500" y="1172718"/>
                  </a:moveTo>
                  <a:lnTo>
                    <a:pt x="2475509" y="1124381"/>
                  </a:lnTo>
                  <a:lnTo>
                    <a:pt x="2472601" y="1076540"/>
                  </a:lnTo>
                  <a:lnTo>
                    <a:pt x="2467800" y="1029233"/>
                  </a:lnTo>
                  <a:lnTo>
                    <a:pt x="2461145" y="982497"/>
                  </a:lnTo>
                  <a:lnTo>
                    <a:pt x="2452674" y="936371"/>
                  </a:lnTo>
                  <a:lnTo>
                    <a:pt x="2442413" y="890892"/>
                  </a:lnTo>
                  <a:lnTo>
                    <a:pt x="2430411" y="846112"/>
                  </a:lnTo>
                  <a:lnTo>
                    <a:pt x="2416708" y="802043"/>
                  </a:lnTo>
                  <a:lnTo>
                    <a:pt x="2401341" y="758736"/>
                  </a:lnTo>
                  <a:lnTo>
                    <a:pt x="2384336" y="716241"/>
                  </a:lnTo>
                  <a:lnTo>
                    <a:pt x="2365743" y="674573"/>
                  </a:lnTo>
                  <a:lnTo>
                    <a:pt x="2345601" y="633780"/>
                  </a:lnTo>
                  <a:lnTo>
                    <a:pt x="2323935" y="593902"/>
                  </a:lnTo>
                  <a:lnTo>
                    <a:pt x="2300795" y="554977"/>
                  </a:lnTo>
                  <a:lnTo>
                    <a:pt x="2276221" y="517029"/>
                  </a:lnTo>
                  <a:lnTo>
                    <a:pt x="2250236" y="480123"/>
                  </a:lnTo>
                  <a:lnTo>
                    <a:pt x="2222881" y="444271"/>
                  </a:lnTo>
                  <a:lnTo>
                    <a:pt x="2194204" y="409524"/>
                  </a:lnTo>
                  <a:lnTo>
                    <a:pt x="2164245" y="375907"/>
                  </a:lnTo>
                  <a:lnTo>
                    <a:pt x="2133028" y="343471"/>
                  </a:lnTo>
                  <a:lnTo>
                    <a:pt x="2100592" y="312254"/>
                  </a:lnTo>
                  <a:lnTo>
                    <a:pt x="2066975" y="282295"/>
                  </a:lnTo>
                  <a:lnTo>
                    <a:pt x="2032228" y="253619"/>
                  </a:lnTo>
                  <a:lnTo>
                    <a:pt x="1996376" y="226263"/>
                  </a:lnTo>
                  <a:lnTo>
                    <a:pt x="1959470" y="200279"/>
                  </a:lnTo>
                  <a:lnTo>
                    <a:pt x="1921522" y="175704"/>
                  </a:lnTo>
                  <a:lnTo>
                    <a:pt x="1882597" y="152565"/>
                  </a:lnTo>
                  <a:lnTo>
                    <a:pt x="1842719" y="130898"/>
                  </a:lnTo>
                  <a:lnTo>
                    <a:pt x="1801926" y="110756"/>
                  </a:lnTo>
                  <a:lnTo>
                    <a:pt x="1760258" y="92163"/>
                  </a:lnTo>
                  <a:lnTo>
                    <a:pt x="1717763" y="75158"/>
                  </a:lnTo>
                  <a:lnTo>
                    <a:pt x="1674456" y="59791"/>
                  </a:lnTo>
                  <a:lnTo>
                    <a:pt x="1630387" y="46088"/>
                  </a:lnTo>
                  <a:lnTo>
                    <a:pt x="1585607" y="34086"/>
                  </a:lnTo>
                  <a:lnTo>
                    <a:pt x="1540129" y="23825"/>
                  </a:lnTo>
                  <a:lnTo>
                    <a:pt x="1494002" y="15354"/>
                  </a:lnTo>
                  <a:lnTo>
                    <a:pt x="1447266" y="8699"/>
                  </a:lnTo>
                  <a:lnTo>
                    <a:pt x="1399959" y="3898"/>
                  </a:lnTo>
                  <a:lnTo>
                    <a:pt x="1352118" y="990"/>
                  </a:lnTo>
                  <a:lnTo>
                    <a:pt x="1303782" y="0"/>
                  </a:lnTo>
                  <a:lnTo>
                    <a:pt x="1255433" y="990"/>
                  </a:lnTo>
                  <a:lnTo>
                    <a:pt x="1207592" y="3898"/>
                  </a:lnTo>
                  <a:lnTo>
                    <a:pt x="1160284" y="8699"/>
                  </a:lnTo>
                  <a:lnTo>
                    <a:pt x="1113548" y="15354"/>
                  </a:lnTo>
                  <a:lnTo>
                    <a:pt x="1067422" y="23825"/>
                  </a:lnTo>
                  <a:lnTo>
                    <a:pt x="1021943" y="34086"/>
                  </a:lnTo>
                  <a:lnTo>
                    <a:pt x="977163" y="46088"/>
                  </a:lnTo>
                  <a:lnTo>
                    <a:pt x="933094" y="59791"/>
                  </a:lnTo>
                  <a:lnTo>
                    <a:pt x="889787" y="75158"/>
                  </a:lnTo>
                  <a:lnTo>
                    <a:pt x="847293" y="92163"/>
                  </a:lnTo>
                  <a:lnTo>
                    <a:pt x="805624" y="110756"/>
                  </a:lnTo>
                  <a:lnTo>
                    <a:pt x="764832" y="130898"/>
                  </a:lnTo>
                  <a:lnTo>
                    <a:pt x="724954" y="152565"/>
                  </a:lnTo>
                  <a:lnTo>
                    <a:pt x="686028" y="175704"/>
                  </a:lnTo>
                  <a:lnTo>
                    <a:pt x="648081" y="200279"/>
                  </a:lnTo>
                  <a:lnTo>
                    <a:pt x="611174" y="226263"/>
                  </a:lnTo>
                  <a:lnTo>
                    <a:pt x="575322" y="253619"/>
                  </a:lnTo>
                  <a:lnTo>
                    <a:pt x="540575" y="282295"/>
                  </a:lnTo>
                  <a:lnTo>
                    <a:pt x="506958" y="312254"/>
                  </a:lnTo>
                  <a:lnTo>
                    <a:pt x="495134" y="323646"/>
                  </a:lnTo>
                  <a:lnTo>
                    <a:pt x="489559" y="319417"/>
                  </a:lnTo>
                  <a:lnTo>
                    <a:pt x="450596" y="297764"/>
                  </a:lnTo>
                  <a:lnTo>
                    <a:pt x="408508" y="281686"/>
                  </a:lnTo>
                  <a:lnTo>
                    <a:pt x="363816" y="271678"/>
                  </a:lnTo>
                  <a:lnTo>
                    <a:pt x="316992" y="268224"/>
                  </a:lnTo>
                  <a:lnTo>
                    <a:pt x="270129" y="271678"/>
                  </a:lnTo>
                  <a:lnTo>
                    <a:pt x="225412" y="281686"/>
                  </a:lnTo>
                  <a:lnTo>
                    <a:pt x="183324" y="297764"/>
                  </a:lnTo>
                  <a:lnTo>
                    <a:pt x="144348" y="319417"/>
                  </a:lnTo>
                  <a:lnTo>
                    <a:pt x="108991" y="346163"/>
                  </a:lnTo>
                  <a:lnTo>
                    <a:pt x="77724" y="377507"/>
                  </a:lnTo>
                  <a:lnTo>
                    <a:pt x="51041" y="412953"/>
                  </a:lnTo>
                  <a:lnTo>
                    <a:pt x="29451" y="452018"/>
                  </a:lnTo>
                  <a:lnTo>
                    <a:pt x="13411" y="494207"/>
                  </a:lnTo>
                  <a:lnTo>
                    <a:pt x="3429" y="539026"/>
                  </a:lnTo>
                  <a:lnTo>
                    <a:pt x="0" y="585978"/>
                  </a:lnTo>
                  <a:lnTo>
                    <a:pt x="3429" y="632942"/>
                  </a:lnTo>
                  <a:lnTo>
                    <a:pt x="13411" y="677760"/>
                  </a:lnTo>
                  <a:lnTo>
                    <a:pt x="29451" y="719950"/>
                  </a:lnTo>
                  <a:lnTo>
                    <a:pt x="51041" y="759015"/>
                  </a:lnTo>
                  <a:lnTo>
                    <a:pt x="77724" y="794461"/>
                  </a:lnTo>
                  <a:lnTo>
                    <a:pt x="108991" y="825804"/>
                  </a:lnTo>
                  <a:lnTo>
                    <a:pt x="144348" y="852551"/>
                  </a:lnTo>
                  <a:lnTo>
                    <a:pt x="171386" y="867575"/>
                  </a:lnTo>
                  <a:lnTo>
                    <a:pt x="165138" y="890892"/>
                  </a:lnTo>
                  <a:lnTo>
                    <a:pt x="154876" y="936371"/>
                  </a:lnTo>
                  <a:lnTo>
                    <a:pt x="146405" y="982497"/>
                  </a:lnTo>
                  <a:lnTo>
                    <a:pt x="139750" y="1029233"/>
                  </a:lnTo>
                  <a:lnTo>
                    <a:pt x="134950" y="1076540"/>
                  </a:lnTo>
                  <a:lnTo>
                    <a:pt x="132041" y="1124381"/>
                  </a:lnTo>
                  <a:lnTo>
                    <a:pt x="131064" y="1172718"/>
                  </a:lnTo>
                  <a:lnTo>
                    <a:pt x="132041" y="1221066"/>
                  </a:lnTo>
                  <a:lnTo>
                    <a:pt x="134950" y="1268907"/>
                  </a:lnTo>
                  <a:lnTo>
                    <a:pt x="139750" y="1316215"/>
                  </a:lnTo>
                  <a:lnTo>
                    <a:pt x="146405" y="1362951"/>
                  </a:lnTo>
                  <a:lnTo>
                    <a:pt x="154876" y="1409077"/>
                  </a:lnTo>
                  <a:lnTo>
                    <a:pt x="165138" y="1454556"/>
                  </a:lnTo>
                  <a:lnTo>
                    <a:pt x="177139" y="1499336"/>
                  </a:lnTo>
                  <a:lnTo>
                    <a:pt x="190842" y="1543405"/>
                  </a:lnTo>
                  <a:lnTo>
                    <a:pt x="206209" y="1586712"/>
                  </a:lnTo>
                  <a:lnTo>
                    <a:pt x="223215" y="1629206"/>
                  </a:lnTo>
                  <a:lnTo>
                    <a:pt x="241808" y="1670875"/>
                  </a:lnTo>
                  <a:lnTo>
                    <a:pt x="261950" y="1711667"/>
                  </a:lnTo>
                  <a:lnTo>
                    <a:pt x="283616" y="1751545"/>
                  </a:lnTo>
                  <a:lnTo>
                    <a:pt x="306755" y="1790471"/>
                  </a:lnTo>
                  <a:lnTo>
                    <a:pt x="331330" y="1828419"/>
                  </a:lnTo>
                  <a:lnTo>
                    <a:pt x="357314" y="1865325"/>
                  </a:lnTo>
                  <a:lnTo>
                    <a:pt x="384670" y="1901177"/>
                  </a:lnTo>
                  <a:lnTo>
                    <a:pt x="413346" y="1935924"/>
                  </a:lnTo>
                  <a:lnTo>
                    <a:pt x="443306" y="1969541"/>
                  </a:lnTo>
                  <a:lnTo>
                    <a:pt x="474522" y="2001964"/>
                  </a:lnTo>
                  <a:lnTo>
                    <a:pt x="506958" y="2033193"/>
                  </a:lnTo>
                  <a:lnTo>
                    <a:pt x="540575" y="2063153"/>
                  </a:lnTo>
                  <a:lnTo>
                    <a:pt x="575322" y="2091829"/>
                  </a:lnTo>
                  <a:lnTo>
                    <a:pt x="611174" y="2119185"/>
                  </a:lnTo>
                  <a:lnTo>
                    <a:pt x="648081" y="2145169"/>
                  </a:lnTo>
                  <a:lnTo>
                    <a:pt x="686028" y="2169744"/>
                  </a:lnTo>
                  <a:lnTo>
                    <a:pt x="724954" y="2192883"/>
                  </a:lnTo>
                  <a:lnTo>
                    <a:pt x="764832" y="2214549"/>
                  </a:lnTo>
                  <a:lnTo>
                    <a:pt x="805624" y="2234692"/>
                  </a:lnTo>
                  <a:lnTo>
                    <a:pt x="847293" y="2253284"/>
                  </a:lnTo>
                  <a:lnTo>
                    <a:pt x="889787" y="2270290"/>
                  </a:lnTo>
                  <a:lnTo>
                    <a:pt x="933094" y="2285657"/>
                  </a:lnTo>
                  <a:lnTo>
                    <a:pt x="977163" y="2299360"/>
                  </a:lnTo>
                  <a:lnTo>
                    <a:pt x="1021943" y="2311362"/>
                  </a:lnTo>
                  <a:lnTo>
                    <a:pt x="1067422" y="2321623"/>
                  </a:lnTo>
                  <a:lnTo>
                    <a:pt x="1113548" y="2330094"/>
                  </a:lnTo>
                  <a:lnTo>
                    <a:pt x="1160284" y="2336749"/>
                  </a:lnTo>
                  <a:lnTo>
                    <a:pt x="1207592" y="2341549"/>
                  </a:lnTo>
                  <a:lnTo>
                    <a:pt x="1255433" y="2344458"/>
                  </a:lnTo>
                  <a:lnTo>
                    <a:pt x="1303782" y="2345436"/>
                  </a:lnTo>
                  <a:lnTo>
                    <a:pt x="1352118" y="2344458"/>
                  </a:lnTo>
                  <a:lnTo>
                    <a:pt x="1399959" y="2341549"/>
                  </a:lnTo>
                  <a:lnTo>
                    <a:pt x="1447266" y="2336749"/>
                  </a:lnTo>
                  <a:lnTo>
                    <a:pt x="1494002" y="2330094"/>
                  </a:lnTo>
                  <a:lnTo>
                    <a:pt x="1540129" y="2321623"/>
                  </a:lnTo>
                  <a:lnTo>
                    <a:pt x="1585607" y="2311362"/>
                  </a:lnTo>
                  <a:lnTo>
                    <a:pt x="1630387" y="2299360"/>
                  </a:lnTo>
                  <a:lnTo>
                    <a:pt x="1674456" y="2285657"/>
                  </a:lnTo>
                  <a:lnTo>
                    <a:pt x="1717763" y="2270290"/>
                  </a:lnTo>
                  <a:lnTo>
                    <a:pt x="1760258" y="2253284"/>
                  </a:lnTo>
                  <a:lnTo>
                    <a:pt x="1801926" y="2234692"/>
                  </a:lnTo>
                  <a:lnTo>
                    <a:pt x="1842719" y="2214549"/>
                  </a:lnTo>
                  <a:lnTo>
                    <a:pt x="1882597" y="2192883"/>
                  </a:lnTo>
                  <a:lnTo>
                    <a:pt x="1921522" y="2169744"/>
                  </a:lnTo>
                  <a:lnTo>
                    <a:pt x="1959470" y="2145169"/>
                  </a:lnTo>
                  <a:lnTo>
                    <a:pt x="1996376" y="2119185"/>
                  </a:lnTo>
                  <a:lnTo>
                    <a:pt x="2032228" y="2091829"/>
                  </a:lnTo>
                  <a:lnTo>
                    <a:pt x="2066975" y="2063153"/>
                  </a:lnTo>
                  <a:lnTo>
                    <a:pt x="2100592" y="2033193"/>
                  </a:lnTo>
                  <a:lnTo>
                    <a:pt x="2133028" y="2001964"/>
                  </a:lnTo>
                  <a:lnTo>
                    <a:pt x="2164245" y="1969541"/>
                  </a:lnTo>
                  <a:lnTo>
                    <a:pt x="2194204" y="1935924"/>
                  </a:lnTo>
                  <a:lnTo>
                    <a:pt x="2222881" y="1901177"/>
                  </a:lnTo>
                  <a:lnTo>
                    <a:pt x="2250236" y="1865325"/>
                  </a:lnTo>
                  <a:lnTo>
                    <a:pt x="2276221" y="1828419"/>
                  </a:lnTo>
                  <a:lnTo>
                    <a:pt x="2300795" y="1790471"/>
                  </a:lnTo>
                  <a:lnTo>
                    <a:pt x="2323935" y="1751545"/>
                  </a:lnTo>
                  <a:lnTo>
                    <a:pt x="2345601" y="1711667"/>
                  </a:lnTo>
                  <a:lnTo>
                    <a:pt x="2365743" y="1670875"/>
                  </a:lnTo>
                  <a:lnTo>
                    <a:pt x="2384336" y="1629206"/>
                  </a:lnTo>
                  <a:lnTo>
                    <a:pt x="2401341" y="1586712"/>
                  </a:lnTo>
                  <a:lnTo>
                    <a:pt x="2416708" y="1543405"/>
                  </a:lnTo>
                  <a:lnTo>
                    <a:pt x="2430411" y="1499336"/>
                  </a:lnTo>
                  <a:lnTo>
                    <a:pt x="2442413" y="1454556"/>
                  </a:lnTo>
                  <a:lnTo>
                    <a:pt x="2452674" y="1409077"/>
                  </a:lnTo>
                  <a:lnTo>
                    <a:pt x="2461145" y="1362951"/>
                  </a:lnTo>
                  <a:lnTo>
                    <a:pt x="2467800" y="1316215"/>
                  </a:lnTo>
                  <a:lnTo>
                    <a:pt x="2472601" y="1268907"/>
                  </a:lnTo>
                  <a:lnTo>
                    <a:pt x="2475509" y="1221066"/>
                  </a:lnTo>
                  <a:lnTo>
                    <a:pt x="2476500" y="1172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02963" y="698754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499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0999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499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92626" y="6997141"/>
            <a:ext cx="154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3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655307" y="117347"/>
            <a:ext cx="6051803" cy="9633200"/>
            <a:chOff x="6655307" y="117347"/>
            <a:chExt cx="6051803" cy="9633200"/>
          </a:xfrm>
        </p:grpSpPr>
        <p:sp>
          <p:nvSpPr>
            <p:cNvPr id="32" name="object 32"/>
            <p:cNvSpPr/>
            <p:nvPr/>
          </p:nvSpPr>
          <p:spPr>
            <a:xfrm>
              <a:off x="6655307" y="5099684"/>
              <a:ext cx="4185285" cy="3160395"/>
            </a:xfrm>
            <a:custGeom>
              <a:avLst/>
              <a:gdLst/>
              <a:ahLst/>
              <a:cxnLst/>
              <a:rect l="l" t="t" r="r" b="b"/>
              <a:pathLst>
                <a:path w="4185284" h="3160395">
                  <a:moveTo>
                    <a:pt x="229616" y="2931667"/>
                  </a:moveTo>
                  <a:lnTo>
                    <a:pt x="0" y="3043936"/>
                  </a:lnTo>
                  <a:lnTo>
                    <a:pt x="227584" y="3160267"/>
                  </a:lnTo>
                  <a:lnTo>
                    <a:pt x="228262" y="3083922"/>
                  </a:lnTo>
                  <a:lnTo>
                    <a:pt x="190246" y="3083687"/>
                  </a:lnTo>
                  <a:lnTo>
                    <a:pt x="190753" y="3007487"/>
                  </a:lnTo>
                  <a:lnTo>
                    <a:pt x="228942" y="3007487"/>
                  </a:lnTo>
                  <a:lnTo>
                    <a:pt x="229616" y="2931667"/>
                  </a:lnTo>
                  <a:close/>
                </a:path>
                <a:path w="4185284" h="3160395">
                  <a:moveTo>
                    <a:pt x="228939" y="3007725"/>
                  </a:moveTo>
                  <a:lnTo>
                    <a:pt x="228262" y="3083922"/>
                  </a:lnTo>
                  <a:lnTo>
                    <a:pt x="251714" y="3084067"/>
                  </a:lnTo>
                  <a:lnTo>
                    <a:pt x="375158" y="3082798"/>
                  </a:lnTo>
                  <a:lnTo>
                    <a:pt x="496570" y="3079877"/>
                  </a:lnTo>
                  <a:lnTo>
                    <a:pt x="616076" y="3075431"/>
                  </a:lnTo>
                  <a:lnTo>
                    <a:pt x="733551" y="3069209"/>
                  </a:lnTo>
                  <a:lnTo>
                    <a:pt x="849122" y="3061589"/>
                  </a:lnTo>
                  <a:lnTo>
                    <a:pt x="962787" y="3052445"/>
                  </a:lnTo>
                  <a:lnTo>
                    <a:pt x="1074420" y="3041650"/>
                  </a:lnTo>
                  <a:lnTo>
                    <a:pt x="1184148" y="3029204"/>
                  </a:lnTo>
                  <a:lnTo>
                    <a:pt x="1291844" y="3015360"/>
                  </a:lnTo>
                  <a:lnTo>
                    <a:pt x="1343005" y="3007867"/>
                  </a:lnTo>
                  <a:lnTo>
                    <a:pt x="251206" y="3007867"/>
                  </a:lnTo>
                  <a:lnTo>
                    <a:pt x="251445" y="3007865"/>
                  </a:lnTo>
                  <a:lnTo>
                    <a:pt x="228939" y="3007725"/>
                  </a:lnTo>
                  <a:close/>
                </a:path>
                <a:path w="4185284" h="3160395">
                  <a:moveTo>
                    <a:pt x="190753" y="3007487"/>
                  </a:moveTo>
                  <a:lnTo>
                    <a:pt x="190246" y="3083687"/>
                  </a:lnTo>
                  <a:lnTo>
                    <a:pt x="228262" y="3083922"/>
                  </a:lnTo>
                  <a:lnTo>
                    <a:pt x="228939" y="3007725"/>
                  </a:lnTo>
                  <a:lnTo>
                    <a:pt x="190753" y="3007487"/>
                  </a:lnTo>
                  <a:close/>
                </a:path>
                <a:path w="4185284" h="3160395">
                  <a:moveTo>
                    <a:pt x="251445" y="3007865"/>
                  </a:moveTo>
                  <a:lnTo>
                    <a:pt x="251206" y="3007867"/>
                  </a:lnTo>
                  <a:lnTo>
                    <a:pt x="251841" y="3007867"/>
                  </a:lnTo>
                  <a:lnTo>
                    <a:pt x="251445" y="3007865"/>
                  </a:lnTo>
                  <a:close/>
                </a:path>
                <a:path w="4185284" h="3160395">
                  <a:moveTo>
                    <a:pt x="729361" y="2993135"/>
                  </a:moveTo>
                  <a:lnTo>
                    <a:pt x="612394" y="2999232"/>
                  </a:lnTo>
                  <a:lnTo>
                    <a:pt x="612901" y="2999232"/>
                  </a:lnTo>
                  <a:lnTo>
                    <a:pt x="493902" y="3003677"/>
                  </a:lnTo>
                  <a:lnTo>
                    <a:pt x="494538" y="3003677"/>
                  </a:lnTo>
                  <a:lnTo>
                    <a:pt x="373634" y="3006597"/>
                  </a:lnTo>
                  <a:lnTo>
                    <a:pt x="374142" y="3006597"/>
                  </a:lnTo>
                  <a:lnTo>
                    <a:pt x="251445" y="3007865"/>
                  </a:lnTo>
                  <a:lnTo>
                    <a:pt x="1343022" y="3007865"/>
                  </a:lnTo>
                  <a:lnTo>
                    <a:pt x="1397635" y="2999866"/>
                  </a:lnTo>
                  <a:lnTo>
                    <a:pt x="1437650" y="2993263"/>
                  </a:lnTo>
                  <a:lnTo>
                    <a:pt x="728852" y="2993263"/>
                  </a:lnTo>
                  <a:lnTo>
                    <a:pt x="729361" y="2993135"/>
                  </a:lnTo>
                  <a:close/>
                </a:path>
                <a:path w="4185284" h="3160395">
                  <a:moveTo>
                    <a:pt x="228942" y="3007487"/>
                  </a:moveTo>
                  <a:lnTo>
                    <a:pt x="190753" y="3007487"/>
                  </a:lnTo>
                  <a:lnTo>
                    <a:pt x="228939" y="3007725"/>
                  </a:lnTo>
                  <a:lnTo>
                    <a:pt x="228942" y="3007487"/>
                  </a:lnTo>
                  <a:close/>
                </a:path>
                <a:path w="4185284" h="3160395">
                  <a:moveTo>
                    <a:pt x="1175258" y="2953512"/>
                  </a:moveTo>
                  <a:lnTo>
                    <a:pt x="1066165" y="2965831"/>
                  </a:lnTo>
                  <a:lnTo>
                    <a:pt x="1066800" y="2965831"/>
                  </a:lnTo>
                  <a:lnTo>
                    <a:pt x="955675" y="2976498"/>
                  </a:lnTo>
                  <a:lnTo>
                    <a:pt x="956310" y="2976498"/>
                  </a:lnTo>
                  <a:lnTo>
                    <a:pt x="843280" y="2985642"/>
                  </a:lnTo>
                  <a:lnTo>
                    <a:pt x="843788" y="2985642"/>
                  </a:lnTo>
                  <a:lnTo>
                    <a:pt x="728852" y="2993263"/>
                  </a:lnTo>
                  <a:lnTo>
                    <a:pt x="1437650" y="2993263"/>
                  </a:lnTo>
                  <a:lnTo>
                    <a:pt x="1501521" y="2982722"/>
                  </a:lnTo>
                  <a:lnTo>
                    <a:pt x="1603375" y="2963926"/>
                  </a:lnTo>
                  <a:lnTo>
                    <a:pt x="1654292" y="2953639"/>
                  </a:lnTo>
                  <a:lnTo>
                    <a:pt x="1174750" y="2953639"/>
                  </a:lnTo>
                  <a:lnTo>
                    <a:pt x="1175258" y="2953512"/>
                  </a:lnTo>
                  <a:close/>
                </a:path>
                <a:path w="4185284" h="3160395">
                  <a:moveTo>
                    <a:pt x="1281811" y="2939796"/>
                  </a:moveTo>
                  <a:lnTo>
                    <a:pt x="1174750" y="2953639"/>
                  </a:lnTo>
                  <a:lnTo>
                    <a:pt x="1654292" y="2953639"/>
                  </a:lnTo>
                  <a:lnTo>
                    <a:pt x="1703324" y="2943733"/>
                  </a:lnTo>
                  <a:lnTo>
                    <a:pt x="1720424" y="2939922"/>
                  </a:lnTo>
                  <a:lnTo>
                    <a:pt x="1281049" y="2939922"/>
                  </a:lnTo>
                  <a:lnTo>
                    <a:pt x="1281811" y="2939796"/>
                  </a:lnTo>
                  <a:close/>
                </a:path>
                <a:path w="4185284" h="3160395">
                  <a:moveTo>
                    <a:pt x="1386205" y="2924429"/>
                  </a:moveTo>
                  <a:lnTo>
                    <a:pt x="1281049" y="2939922"/>
                  </a:lnTo>
                  <a:lnTo>
                    <a:pt x="1720424" y="2939922"/>
                  </a:lnTo>
                  <a:lnTo>
                    <a:pt x="1789397" y="2924556"/>
                  </a:lnTo>
                  <a:lnTo>
                    <a:pt x="1385570" y="2924556"/>
                  </a:lnTo>
                  <a:lnTo>
                    <a:pt x="1386205" y="2924429"/>
                  </a:lnTo>
                  <a:close/>
                </a:path>
                <a:path w="4185284" h="3160395">
                  <a:moveTo>
                    <a:pt x="1488694" y="2907538"/>
                  </a:moveTo>
                  <a:lnTo>
                    <a:pt x="1385570" y="2924556"/>
                  </a:lnTo>
                  <a:lnTo>
                    <a:pt x="1789397" y="2924556"/>
                  </a:lnTo>
                  <a:lnTo>
                    <a:pt x="1801368" y="2921889"/>
                  </a:lnTo>
                  <a:lnTo>
                    <a:pt x="1859571" y="2907665"/>
                  </a:lnTo>
                  <a:lnTo>
                    <a:pt x="1488059" y="2907665"/>
                  </a:lnTo>
                  <a:lnTo>
                    <a:pt x="1488694" y="2907538"/>
                  </a:lnTo>
                  <a:close/>
                </a:path>
                <a:path w="4185284" h="3160395">
                  <a:moveTo>
                    <a:pt x="1932379" y="2889122"/>
                  </a:moveTo>
                  <a:lnTo>
                    <a:pt x="1589277" y="2889122"/>
                  </a:lnTo>
                  <a:lnTo>
                    <a:pt x="1488059" y="2907665"/>
                  </a:lnTo>
                  <a:lnTo>
                    <a:pt x="1859571" y="2907665"/>
                  </a:lnTo>
                  <a:lnTo>
                    <a:pt x="1897507" y="2898394"/>
                  </a:lnTo>
                  <a:lnTo>
                    <a:pt x="1932379" y="2889122"/>
                  </a:lnTo>
                  <a:close/>
                </a:path>
                <a:path w="4185284" h="3160395">
                  <a:moveTo>
                    <a:pt x="1687830" y="2869057"/>
                  </a:moveTo>
                  <a:lnTo>
                    <a:pt x="1589166" y="2889143"/>
                  </a:lnTo>
                  <a:lnTo>
                    <a:pt x="1932379" y="2889122"/>
                  </a:lnTo>
                  <a:lnTo>
                    <a:pt x="1991614" y="2873375"/>
                  </a:lnTo>
                  <a:lnTo>
                    <a:pt x="2005644" y="2869310"/>
                  </a:lnTo>
                  <a:lnTo>
                    <a:pt x="1687195" y="2869310"/>
                  </a:lnTo>
                  <a:lnTo>
                    <a:pt x="1687830" y="2869057"/>
                  </a:lnTo>
                  <a:close/>
                </a:path>
                <a:path w="4185284" h="3160395">
                  <a:moveTo>
                    <a:pt x="2080619" y="2847594"/>
                  </a:moveTo>
                  <a:lnTo>
                    <a:pt x="1784350" y="2847594"/>
                  </a:lnTo>
                  <a:lnTo>
                    <a:pt x="1687195" y="2869310"/>
                  </a:lnTo>
                  <a:lnTo>
                    <a:pt x="2005644" y="2869310"/>
                  </a:lnTo>
                  <a:lnTo>
                    <a:pt x="2080619" y="2847594"/>
                  </a:lnTo>
                  <a:close/>
                </a:path>
                <a:path w="4185284" h="3160395">
                  <a:moveTo>
                    <a:pt x="1878965" y="2824479"/>
                  </a:moveTo>
                  <a:lnTo>
                    <a:pt x="1783715" y="2847721"/>
                  </a:lnTo>
                  <a:lnTo>
                    <a:pt x="1784350" y="2847594"/>
                  </a:lnTo>
                  <a:lnTo>
                    <a:pt x="2080619" y="2847594"/>
                  </a:lnTo>
                  <a:lnTo>
                    <a:pt x="2083689" y="2846704"/>
                  </a:lnTo>
                  <a:lnTo>
                    <a:pt x="2154055" y="2824734"/>
                  </a:lnTo>
                  <a:lnTo>
                    <a:pt x="1878202" y="2824734"/>
                  </a:lnTo>
                  <a:lnTo>
                    <a:pt x="1878965" y="2824479"/>
                  </a:lnTo>
                  <a:close/>
                </a:path>
                <a:path w="4185284" h="3160395">
                  <a:moveTo>
                    <a:pt x="1971548" y="2799841"/>
                  </a:moveTo>
                  <a:lnTo>
                    <a:pt x="1878202" y="2824734"/>
                  </a:lnTo>
                  <a:lnTo>
                    <a:pt x="2154055" y="2824734"/>
                  </a:lnTo>
                  <a:lnTo>
                    <a:pt x="2173986" y="2818510"/>
                  </a:lnTo>
                  <a:lnTo>
                    <a:pt x="2228447" y="2800096"/>
                  </a:lnTo>
                  <a:lnTo>
                    <a:pt x="1970786" y="2800096"/>
                  </a:lnTo>
                  <a:lnTo>
                    <a:pt x="1971548" y="2799841"/>
                  </a:lnTo>
                  <a:close/>
                </a:path>
                <a:path w="4185284" h="3160395">
                  <a:moveTo>
                    <a:pt x="2377718" y="2745866"/>
                  </a:moveTo>
                  <a:lnTo>
                    <a:pt x="2150745" y="2745866"/>
                  </a:lnTo>
                  <a:lnTo>
                    <a:pt x="2149983" y="2746121"/>
                  </a:lnTo>
                  <a:lnTo>
                    <a:pt x="2061337" y="2773934"/>
                  </a:lnTo>
                  <a:lnTo>
                    <a:pt x="1970786" y="2800096"/>
                  </a:lnTo>
                  <a:lnTo>
                    <a:pt x="2228447" y="2800096"/>
                  </a:lnTo>
                  <a:lnTo>
                    <a:pt x="2262251" y="2788666"/>
                  </a:lnTo>
                  <a:lnTo>
                    <a:pt x="2348484" y="2757297"/>
                  </a:lnTo>
                  <a:lnTo>
                    <a:pt x="2377718" y="2745866"/>
                  </a:lnTo>
                  <a:close/>
                </a:path>
                <a:path w="4185284" h="3160395">
                  <a:moveTo>
                    <a:pt x="2062099" y="2773679"/>
                  </a:moveTo>
                  <a:lnTo>
                    <a:pt x="2061220" y="2773934"/>
                  </a:lnTo>
                  <a:lnTo>
                    <a:pt x="2062099" y="2773679"/>
                  </a:lnTo>
                  <a:close/>
                </a:path>
                <a:path w="4185284" h="3160395">
                  <a:moveTo>
                    <a:pt x="2150631" y="2745902"/>
                  </a:moveTo>
                  <a:lnTo>
                    <a:pt x="2149935" y="2746121"/>
                  </a:lnTo>
                  <a:lnTo>
                    <a:pt x="2150631" y="2745902"/>
                  </a:lnTo>
                  <a:close/>
                </a:path>
                <a:path w="4185284" h="3160395">
                  <a:moveTo>
                    <a:pt x="2451053" y="2716657"/>
                  </a:moveTo>
                  <a:lnTo>
                    <a:pt x="2237486" y="2716657"/>
                  </a:lnTo>
                  <a:lnTo>
                    <a:pt x="2150631" y="2745902"/>
                  </a:lnTo>
                  <a:lnTo>
                    <a:pt x="2377718" y="2745866"/>
                  </a:lnTo>
                  <a:lnTo>
                    <a:pt x="2432939" y="2724277"/>
                  </a:lnTo>
                  <a:lnTo>
                    <a:pt x="2451053" y="2716657"/>
                  </a:lnTo>
                  <a:close/>
                </a:path>
                <a:path w="4185284" h="3160395">
                  <a:moveTo>
                    <a:pt x="2523570" y="2685922"/>
                  </a:moveTo>
                  <a:lnTo>
                    <a:pt x="2322068" y="2685922"/>
                  </a:lnTo>
                  <a:lnTo>
                    <a:pt x="2236597" y="2716910"/>
                  </a:lnTo>
                  <a:lnTo>
                    <a:pt x="2237486" y="2716657"/>
                  </a:lnTo>
                  <a:lnTo>
                    <a:pt x="2451053" y="2716657"/>
                  </a:lnTo>
                  <a:lnTo>
                    <a:pt x="2515362" y="2689606"/>
                  </a:lnTo>
                  <a:lnTo>
                    <a:pt x="2523570" y="2685922"/>
                  </a:lnTo>
                  <a:close/>
                </a:path>
                <a:path w="4185284" h="3160395">
                  <a:moveTo>
                    <a:pt x="2666074" y="2619629"/>
                  </a:moveTo>
                  <a:lnTo>
                    <a:pt x="2485390" y="2619629"/>
                  </a:lnTo>
                  <a:lnTo>
                    <a:pt x="2403856" y="2653919"/>
                  </a:lnTo>
                  <a:lnTo>
                    <a:pt x="2321179" y="2686177"/>
                  </a:lnTo>
                  <a:lnTo>
                    <a:pt x="2322068" y="2685922"/>
                  </a:lnTo>
                  <a:lnTo>
                    <a:pt x="2523570" y="2685922"/>
                  </a:lnTo>
                  <a:lnTo>
                    <a:pt x="2595753" y="2653538"/>
                  </a:lnTo>
                  <a:lnTo>
                    <a:pt x="2666074" y="2619629"/>
                  </a:lnTo>
                  <a:close/>
                </a:path>
                <a:path w="4185284" h="3160395">
                  <a:moveTo>
                    <a:pt x="2404745" y="2653538"/>
                  </a:moveTo>
                  <a:lnTo>
                    <a:pt x="2403769" y="2653919"/>
                  </a:lnTo>
                  <a:lnTo>
                    <a:pt x="2404745" y="2653538"/>
                  </a:lnTo>
                  <a:close/>
                </a:path>
                <a:path w="4185284" h="3160395">
                  <a:moveTo>
                    <a:pt x="2564003" y="2584196"/>
                  </a:moveTo>
                  <a:lnTo>
                    <a:pt x="2484739" y="2619902"/>
                  </a:lnTo>
                  <a:lnTo>
                    <a:pt x="2485390" y="2619629"/>
                  </a:lnTo>
                  <a:lnTo>
                    <a:pt x="2666074" y="2619629"/>
                  </a:lnTo>
                  <a:lnTo>
                    <a:pt x="2674239" y="2615691"/>
                  </a:lnTo>
                  <a:lnTo>
                    <a:pt x="2734515" y="2584704"/>
                  </a:lnTo>
                  <a:lnTo>
                    <a:pt x="2563114" y="2584704"/>
                  </a:lnTo>
                  <a:lnTo>
                    <a:pt x="2564003" y="2584196"/>
                  </a:lnTo>
                  <a:close/>
                </a:path>
                <a:path w="4185284" h="3160395">
                  <a:moveTo>
                    <a:pt x="2803673" y="2547239"/>
                  </a:moveTo>
                  <a:lnTo>
                    <a:pt x="2640711" y="2547239"/>
                  </a:lnTo>
                  <a:lnTo>
                    <a:pt x="2563114" y="2584704"/>
                  </a:lnTo>
                  <a:lnTo>
                    <a:pt x="2734515" y="2584704"/>
                  </a:lnTo>
                  <a:lnTo>
                    <a:pt x="2750820" y="2576322"/>
                  </a:lnTo>
                  <a:lnTo>
                    <a:pt x="2803673" y="2547239"/>
                  </a:lnTo>
                  <a:close/>
                </a:path>
                <a:path w="4185284" h="3160395">
                  <a:moveTo>
                    <a:pt x="2870610" y="2508758"/>
                  </a:moveTo>
                  <a:lnTo>
                    <a:pt x="2715514" y="2508758"/>
                  </a:lnTo>
                  <a:lnTo>
                    <a:pt x="2639822" y="2547620"/>
                  </a:lnTo>
                  <a:lnTo>
                    <a:pt x="2640711" y="2547239"/>
                  </a:lnTo>
                  <a:lnTo>
                    <a:pt x="2803673" y="2547239"/>
                  </a:lnTo>
                  <a:lnTo>
                    <a:pt x="2825369" y="2535301"/>
                  </a:lnTo>
                  <a:lnTo>
                    <a:pt x="2870610" y="2508758"/>
                  </a:lnTo>
                  <a:close/>
                </a:path>
                <a:path w="4185284" h="3160395">
                  <a:moveTo>
                    <a:pt x="2935991" y="2468879"/>
                  </a:moveTo>
                  <a:lnTo>
                    <a:pt x="2788158" y="2468879"/>
                  </a:lnTo>
                  <a:lnTo>
                    <a:pt x="2787269" y="2469388"/>
                  </a:lnTo>
                  <a:lnTo>
                    <a:pt x="2714498" y="2509266"/>
                  </a:lnTo>
                  <a:lnTo>
                    <a:pt x="2715514" y="2508758"/>
                  </a:lnTo>
                  <a:lnTo>
                    <a:pt x="2870610" y="2508758"/>
                  </a:lnTo>
                  <a:lnTo>
                    <a:pt x="2897886" y="2492756"/>
                  </a:lnTo>
                  <a:lnTo>
                    <a:pt x="2935991" y="2468879"/>
                  </a:lnTo>
                  <a:close/>
                </a:path>
                <a:path w="4185284" h="3160395">
                  <a:moveTo>
                    <a:pt x="2787778" y="2469087"/>
                  </a:moveTo>
                  <a:lnTo>
                    <a:pt x="2787231" y="2469388"/>
                  </a:lnTo>
                  <a:lnTo>
                    <a:pt x="2787778" y="2469087"/>
                  </a:lnTo>
                  <a:close/>
                </a:path>
                <a:path w="4185284" h="3160395">
                  <a:moveTo>
                    <a:pt x="2858897" y="2427223"/>
                  </a:moveTo>
                  <a:lnTo>
                    <a:pt x="2787778" y="2469087"/>
                  </a:lnTo>
                  <a:lnTo>
                    <a:pt x="2788158" y="2468879"/>
                  </a:lnTo>
                  <a:lnTo>
                    <a:pt x="2935991" y="2468879"/>
                  </a:lnTo>
                  <a:lnTo>
                    <a:pt x="2968625" y="2448433"/>
                  </a:lnTo>
                  <a:lnTo>
                    <a:pt x="2999457" y="2427859"/>
                  </a:lnTo>
                  <a:lnTo>
                    <a:pt x="2858008" y="2427859"/>
                  </a:lnTo>
                  <a:lnTo>
                    <a:pt x="2858897" y="2427223"/>
                  </a:lnTo>
                  <a:close/>
                </a:path>
                <a:path w="4185284" h="3160395">
                  <a:moveTo>
                    <a:pt x="3063320" y="2384171"/>
                  </a:moveTo>
                  <a:lnTo>
                    <a:pt x="2927731" y="2384171"/>
                  </a:lnTo>
                  <a:lnTo>
                    <a:pt x="2858008" y="2427859"/>
                  </a:lnTo>
                  <a:lnTo>
                    <a:pt x="2999457" y="2427859"/>
                  </a:lnTo>
                  <a:lnTo>
                    <a:pt x="3037332" y="2402585"/>
                  </a:lnTo>
                  <a:lnTo>
                    <a:pt x="3063320" y="2384171"/>
                  </a:lnTo>
                  <a:close/>
                </a:path>
                <a:path w="4185284" h="3160395">
                  <a:moveTo>
                    <a:pt x="3184468" y="2293492"/>
                  </a:moveTo>
                  <a:lnTo>
                    <a:pt x="3059430" y="2293492"/>
                  </a:lnTo>
                  <a:lnTo>
                    <a:pt x="3058414" y="2294254"/>
                  </a:lnTo>
                  <a:lnTo>
                    <a:pt x="2993644" y="2340229"/>
                  </a:lnTo>
                  <a:lnTo>
                    <a:pt x="2926715" y="2384806"/>
                  </a:lnTo>
                  <a:lnTo>
                    <a:pt x="2927731" y="2384171"/>
                  </a:lnTo>
                  <a:lnTo>
                    <a:pt x="3063320" y="2384171"/>
                  </a:lnTo>
                  <a:lnTo>
                    <a:pt x="3104007" y="2355341"/>
                  </a:lnTo>
                  <a:lnTo>
                    <a:pt x="3168777" y="2306192"/>
                  </a:lnTo>
                  <a:lnTo>
                    <a:pt x="3184468" y="2293492"/>
                  </a:lnTo>
                  <a:close/>
                </a:path>
                <a:path w="4185284" h="3160395">
                  <a:moveTo>
                    <a:pt x="2994533" y="2339594"/>
                  </a:moveTo>
                  <a:lnTo>
                    <a:pt x="2993580" y="2340229"/>
                  </a:lnTo>
                  <a:lnTo>
                    <a:pt x="2994533" y="2339594"/>
                  </a:lnTo>
                  <a:close/>
                </a:path>
                <a:path w="4185284" h="3160395">
                  <a:moveTo>
                    <a:pt x="3059242" y="2293626"/>
                  </a:moveTo>
                  <a:lnTo>
                    <a:pt x="3058357" y="2294254"/>
                  </a:lnTo>
                  <a:lnTo>
                    <a:pt x="3059242" y="2293626"/>
                  </a:lnTo>
                  <a:close/>
                </a:path>
                <a:path w="4185284" h="3160395">
                  <a:moveTo>
                    <a:pt x="3242636" y="2245867"/>
                  </a:moveTo>
                  <a:lnTo>
                    <a:pt x="3122168" y="2245867"/>
                  </a:lnTo>
                  <a:lnTo>
                    <a:pt x="3059242" y="2293626"/>
                  </a:lnTo>
                  <a:lnTo>
                    <a:pt x="3059430" y="2293492"/>
                  </a:lnTo>
                  <a:lnTo>
                    <a:pt x="3184468" y="2293492"/>
                  </a:lnTo>
                  <a:lnTo>
                    <a:pt x="3231388" y="2255520"/>
                  </a:lnTo>
                  <a:lnTo>
                    <a:pt x="3242636" y="2245867"/>
                  </a:lnTo>
                  <a:close/>
                </a:path>
                <a:path w="4185284" h="3160395">
                  <a:moveTo>
                    <a:pt x="3299571" y="2196591"/>
                  </a:moveTo>
                  <a:lnTo>
                    <a:pt x="3183128" y="2196591"/>
                  </a:lnTo>
                  <a:lnTo>
                    <a:pt x="3182239" y="2197354"/>
                  </a:lnTo>
                  <a:lnTo>
                    <a:pt x="3121279" y="2246503"/>
                  </a:lnTo>
                  <a:lnTo>
                    <a:pt x="3122168" y="2245867"/>
                  </a:lnTo>
                  <a:lnTo>
                    <a:pt x="3242636" y="2245867"/>
                  </a:lnTo>
                  <a:lnTo>
                    <a:pt x="3292221" y="2203322"/>
                  </a:lnTo>
                  <a:lnTo>
                    <a:pt x="3299571" y="2196591"/>
                  </a:lnTo>
                  <a:close/>
                </a:path>
                <a:path w="4185284" h="3160395">
                  <a:moveTo>
                    <a:pt x="3183112" y="2196604"/>
                  </a:moveTo>
                  <a:lnTo>
                    <a:pt x="3182183" y="2197354"/>
                  </a:lnTo>
                  <a:lnTo>
                    <a:pt x="3183112" y="2196604"/>
                  </a:lnTo>
                  <a:close/>
                </a:path>
                <a:path w="4185284" h="3160395">
                  <a:moveTo>
                    <a:pt x="3242183" y="2145919"/>
                  </a:moveTo>
                  <a:lnTo>
                    <a:pt x="3183112" y="2196604"/>
                  </a:lnTo>
                  <a:lnTo>
                    <a:pt x="3299571" y="2196591"/>
                  </a:lnTo>
                  <a:lnTo>
                    <a:pt x="3351022" y="2149475"/>
                  </a:lnTo>
                  <a:lnTo>
                    <a:pt x="3353756" y="2146808"/>
                  </a:lnTo>
                  <a:lnTo>
                    <a:pt x="3241294" y="2146808"/>
                  </a:lnTo>
                  <a:lnTo>
                    <a:pt x="3242183" y="2145919"/>
                  </a:lnTo>
                  <a:close/>
                </a:path>
                <a:path w="4185284" h="3160395">
                  <a:moveTo>
                    <a:pt x="3408157" y="2093721"/>
                  </a:moveTo>
                  <a:lnTo>
                    <a:pt x="3299206" y="2093721"/>
                  </a:lnTo>
                  <a:lnTo>
                    <a:pt x="3241294" y="2146808"/>
                  </a:lnTo>
                  <a:lnTo>
                    <a:pt x="3353756" y="2146808"/>
                  </a:lnTo>
                  <a:lnTo>
                    <a:pt x="3407791" y="2094102"/>
                  </a:lnTo>
                  <a:lnTo>
                    <a:pt x="3408157" y="2093721"/>
                  </a:lnTo>
                  <a:close/>
                </a:path>
                <a:path w="4185284" h="3160395">
                  <a:moveTo>
                    <a:pt x="3459844" y="2040001"/>
                  </a:moveTo>
                  <a:lnTo>
                    <a:pt x="3354197" y="2040001"/>
                  </a:lnTo>
                  <a:lnTo>
                    <a:pt x="3298317" y="2094483"/>
                  </a:lnTo>
                  <a:lnTo>
                    <a:pt x="3299206" y="2093721"/>
                  </a:lnTo>
                  <a:lnTo>
                    <a:pt x="3408157" y="2093721"/>
                  </a:lnTo>
                  <a:lnTo>
                    <a:pt x="3459844" y="2040001"/>
                  </a:lnTo>
                  <a:close/>
                </a:path>
                <a:path w="4185284" h="3160395">
                  <a:moveTo>
                    <a:pt x="3458464" y="1927859"/>
                  </a:moveTo>
                  <a:lnTo>
                    <a:pt x="3406521" y="1985645"/>
                  </a:lnTo>
                  <a:lnTo>
                    <a:pt x="3353308" y="2040763"/>
                  </a:lnTo>
                  <a:lnTo>
                    <a:pt x="3354197" y="2040001"/>
                  </a:lnTo>
                  <a:lnTo>
                    <a:pt x="3459844" y="2040001"/>
                  </a:lnTo>
                  <a:lnTo>
                    <a:pt x="3462655" y="2037079"/>
                  </a:lnTo>
                  <a:lnTo>
                    <a:pt x="3515487" y="1978406"/>
                  </a:lnTo>
                  <a:lnTo>
                    <a:pt x="3557300" y="1928876"/>
                  </a:lnTo>
                  <a:lnTo>
                    <a:pt x="3457702" y="1928876"/>
                  </a:lnTo>
                  <a:lnTo>
                    <a:pt x="3458464" y="1927859"/>
                  </a:lnTo>
                  <a:close/>
                </a:path>
                <a:path w="4185284" h="3160395">
                  <a:moveTo>
                    <a:pt x="3407410" y="1984628"/>
                  </a:moveTo>
                  <a:lnTo>
                    <a:pt x="3406430" y="1985645"/>
                  </a:lnTo>
                  <a:lnTo>
                    <a:pt x="3407410" y="1984628"/>
                  </a:lnTo>
                  <a:close/>
                </a:path>
                <a:path w="4185284" h="3160395">
                  <a:moveTo>
                    <a:pt x="3604746" y="1869439"/>
                  </a:moveTo>
                  <a:lnTo>
                    <a:pt x="3507740" y="1869439"/>
                  </a:lnTo>
                  <a:lnTo>
                    <a:pt x="3457702" y="1928876"/>
                  </a:lnTo>
                  <a:lnTo>
                    <a:pt x="3557300" y="1928876"/>
                  </a:lnTo>
                  <a:lnTo>
                    <a:pt x="3566414" y="1918081"/>
                  </a:lnTo>
                  <a:lnTo>
                    <a:pt x="3604746" y="1869439"/>
                  </a:lnTo>
                  <a:close/>
                </a:path>
                <a:path w="4185284" h="3160395">
                  <a:moveTo>
                    <a:pt x="3692826" y="1748154"/>
                  </a:moveTo>
                  <a:lnTo>
                    <a:pt x="3600323" y="1748154"/>
                  </a:lnTo>
                  <a:lnTo>
                    <a:pt x="3554222" y="1810512"/>
                  </a:lnTo>
                  <a:lnTo>
                    <a:pt x="3506851" y="1870456"/>
                  </a:lnTo>
                  <a:lnTo>
                    <a:pt x="3507740" y="1869439"/>
                  </a:lnTo>
                  <a:lnTo>
                    <a:pt x="3604746" y="1869439"/>
                  </a:lnTo>
                  <a:lnTo>
                    <a:pt x="3615055" y="1856358"/>
                  </a:lnTo>
                  <a:lnTo>
                    <a:pt x="3661918" y="1792985"/>
                  </a:lnTo>
                  <a:lnTo>
                    <a:pt x="3692826" y="1748154"/>
                  </a:lnTo>
                  <a:close/>
                </a:path>
                <a:path w="4185284" h="3160395">
                  <a:moveTo>
                    <a:pt x="3554857" y="1809622"/>
                  </a:moveTo>
                  <a:lnTo>
                    <a:pt x="3554155" y="1810512"/>
                  </a:lnTo>
                  <a:lnTo>
                    <a:pt x="3554857" y="1809622"/>
                  </a:lnTo>
                  <a:close/>
                </a:path>
                <a:path w="4185284" h="3160395">
                  <a:moveTo>
                    <a:pt x="3773947" y="1620646"/>
                  </a:moveTo>
                  <a:lnTo>
                    <a:pt x="3685159" y="1620646"/>
                  </a:lnTo>
                  <a:lnTo>
                    <a:pt x="3684524" y="1621663"/>
                  </a:lnTo>
                  <a:lnTo>
                    <a:pt x="3642995" y="1686178"/>
                  </a:lnTo>
                  <a:lnTo>
                    <a:pt x="3599561" y="1749170"/>
                  </a:lnTo>
                  <a:lnTo>
                    <a:pt x="3600323" y="1748154"/>
                  </a:lnTo>
                  <a:lnTo>
                    <a:pt x="3692826" y="1748154"/>
                  </a:lnTo>
                  <a:lnTo>
                    <a:pt x="3706749" y="1727962"/>
                  </a:lnTo>
                  <a:lnTo>
                    <a:pt x="3749548" y="1661414"/>
                  </a:lnTo>
                  <a:lnTo>
                    <a:pt x="3773947" y="1620646"/>
                  </a:lnTo>
                  <a:close/>
                </a:path>
                <a:path w="4185284" h="3160395">
                  <a:moveTo>
                    <a:pt x="3643630" y="1685163"/>
                  </a:moveTo>
                  <a:lnTo>
                    <a:pt x="3642930" y="1686178"/>
                  </a:lnTo>
                  <a:lnTo>
                    <a:pt x="3643630" y="1685163"/>
                  </a:lnTo>
                  <a:close/>
                </a:path>
                <a:path w="4185284" h="3160395">
                  <a:moveTo>
                    <a:pt x="3684777" y="1621239"/>
                  </a:moveTo>
                  <a:lnTo>
                    <a:pt x="3684505" y="1621663"/>
                  </a:lnTo>
                  <a:lnTo>
                    <a:pt x="3684777" y="1621239"/>
                  </a:lnTo>
                  <a:close/>
                </a:path>
                <a:path w="4185284" h="3160395">
                  <a:moveTo>
                    <a:pt x="3848018" y="1486915"/>
                  </a:moveTo>
                  <a:lnTo>
                    <a:pt x="3762375" y="1486915"/>
                  </a:lnTo>
                  <a:lnTo>
                    <a:pt x="3724148" y="1555622"/>
                  </a:lnTo>
                  <a:lnTo>
                    <a:pt x="3684777" y="1621239"/>
                  </a:lnTo>
                  <a:lnTo>
                    <a:pt x="3685159" y="1620646"/>
                  </a:lnTo>
                  <a:lnTo>
                    <a:pt x="3773947" y="1620646"/>
                  </a:lnTo>
                  <a:lnTo>
                    <a:pt x="3790442" y="1593088"/>
                  </a:lnTo>
                  <a:lnTo>
                    <a:pt x="3829177" y="1523364"/>
                  </a:lnTo>
                  <a:lnTo>
                    <a:pt x="3848018" y="1486915"/>
                  </a:lnTo>
                  <a:close/>
                </a:path>
                <a:path w="4185284" h="3160395">
                  <a:moveTo>
                    <a:pt x="3724783" y="1554479"/>
                  </a:moveTo>
                  <a:lnTo>
                    <a:pt x="3724098" y="1555622"/>
                  </a:lnTo>
                  <a:lnTo>
                    <a:pt x="3724783" y="1554479"/>
                  </a:lnTo>
                  <a:close/>
                </a:path>
                <a:path w="4185284" h="3160395">
                  <a:moveTo>
                    <a:pt x="3882376" y="1417701"/>
                  </a:moveTo>
                  <a:lnTo>
                    <a:pt x="3798062" y="1417701"/>
                  </a:lnTo>
                  <a:lnTo>
                    <a:pt x="3797554" y="1418716"/>
                  </a:lnTo>
                  <a:lnTo>
                    <a:pt x="3761740" y="1487932"/>
                  </a:lnTo>
                  <a:lnTo>
                    <a:pt x="3762375" y="1486915"/>
                  </a:lnTo>
                  <a:lnTo>
                    <a:pt x="3848018" y="1486915"/>
                  </a:lnTo>
                  <a:lnTo>
                    <a:pt x="3866007" y="1452117"/>
                  </a:lnTo>
                  <a:lnTo>
                    <a:pt x="3882376" y="1417701"/>
                  </a:lnTo>
                  <a:close/>
                </a:path>
                <a:path w="4185284" h="3160395">
                  <a:moveTo>
                    <a:pt x="3797756" y="1418292"/>
                  </a:moveTo>
                  <a:lnTo>
                    <a:pt x="3797536" y="1418716"/>
                  </a:lnTo>
                  <a:lnTo>
                    <a:pt x="3797756" y="1418292"/>
                  </a:lnTo>
                  <a:close/>
                </a:path>
                <a:path w="4185284" h="3160395">
                  <a:moveTo>
                    <a:pt x="3914935" y="1346962"/>
                  </a:moveTo>
                  <a:lnTo>
                    <a:pt x="3831717" y="1346962"/>
                  </a:lnTo>
                  <a:lnTo>
                    <a:pt x="3797756" y="1418292"/>
                  </a:lnTo>
                  <a:lnTo>
                    <a:pt x="3798062" y="1417701"/>
                  </a:lnTo>
                  <a:lnTo>
                    <a:pt x="3882376" y="1417701"/>
                  </a:lnTo>
                  <a:lnTo>
                    <a:pt x="3900678" y="1379219"/>
                  </a:lnTo>
                  <a:lnTo>
                    <a:pt x="3914935" y="1346962"/>
                  </a:lnTo>
                  <a:close/>
                </a:path>
                <a:path w="4185284" h="3160395">
                  <a:moveTo>
                    <a:pt x="3974685" y="1200785"/>
                  </a:moveTo>
                  <a:lnTo>
                    <a:pt x="3893439" y="1200785"/>
                  </a:lnTo>
                  <a:lnTo>
                    <a:pt x="3893058" y="1201801"/>
                  </a:lnTo>
                  <a:lnTo>
                    <a:pt x="3863213" y="1275714"/>
                  </a:lnTo>
                  <a:lnTo>
                    <a:pt x="3831209" y="1347977"/>
                  </a:lnTo>
                  <a:lnTo>
                    <a:pt x="3831717" y="1346962"/>
                  </a:lnTo>
                  <a:lnTo>
                    <a:pt x="3914935" y="1346962"/>
                  </a:lnTo>
                  <a:lnTo>
                    <a:pt x="3933571" y="1304798"/>
                  </a:lnTo>
                  <a:lnTo>
                    <a:pt x="3964305" y="1228725"/>
                  </a:lnTo>
                  <a:lnTo>
                    <a:pt x="3974685" y="1200785"/>
                  </a:lnTo>
                  <a:close/>
                </a:path>
                <a:path w="4185284" h="3160395">
                  <a:moveTo>
                    <a:pt x="3863594" y="1274572"/>
                  </a:moveTo>
                  <a:lnTo>
                    <a:pt x="3863089" y="1275714"/>
                  </a:lnTo>
                  <a:lnTo>
                    <a:pt x="3863594" y="1274572"/>
                  </a:lnTo>
                  <a:close/>
                </a:path>
                <a:path w="4185284" h="3160395">
                  <a:moveTo>
                    <a:pt x="3893375" y="1200941"/>
                  </a:moveTo>
                  <a:lnTo>
                    <a:pt x="3893029" y="1201801"/>
                  </a:lnTo>
                  <a:lnTo>
                    <a:pt x="3893375" y="1200941"/>
                  </a:lnTo>
                  <a:close/>
                </a:path>
                <a:path w="4185284" h="3160395">
                  <a:moveTo>
                    <a:pt x="4072224" y="889380"/>
                  </a:moveTo>
                  <a:lnTo>
                    <a:pt x="3993769" y="889380"/>
                  </a:lnTo>
                  <a:lnTo>
                    <a:pt x="3993515" y="890397"/>
                  </a:lnTo>
                  <a:lnTo>
                    <a:pt x="3971290" y="970534"/>
                  </a:lnTo>
                  <a:lnTo>
                    <a:pt x="3947160" y="1049274"/>
                  </a:lnTo>
                  <a:lnTo>
                    <a:pt x="3921125" y="1126236"/>
                  </a:lnTo>
                  <a:lnTo>
                    <a:pt x="3893375" y="1200941"/>
                  </a:lnTo>
                  <a:lnTo>
                    <a:pt x="3893439" y="1200785"/>
                  </a:lnTo>
                  <a:lnTo>
                    <a:pt x="3974685" y="1200785"/>
                  </a:lnTo>
                  <a:lnTo>
                    <a:pt x="3993134" y="1151127"/>
                  </a:lnTo>
                  <a:lnTo>
                    <a:pt x="4019804" y="1072134"/>
                  </a:lnTo>
                  <a:lnTo>
                    <a:pt x="4044569" y="991362"/>
                  </a:lnTo>
                  <a:lnTo>
                    <a:pt x="4067302" y="909192"/>
                  </a:lnTo>
                  <a:lnTo>
                    <a:pt x="4072224" y="889380"/>
                  </a:lnTo>
                  <a:close/>
                </a:path>
                <a:path w="4185284" h="3160395">
                  <a:moveTo>
                    <a:pt x="3921379" y="1125219"/>
                  </a:moveTo>
                  <a:lnTo>
                    <a:pt x="3921003" y="1126236"/>
                  </a:lnTo>
                  <a:lnTo>
                    <a:pt x="3921379" y="1125219"/>
                  </a:lnTo>
                  <a:close/>
                </a:path>
                <a:path w="4185284" h="3160395">
                  <a:moveTo>
                    <a:pt x="3947414" y="1048257"/>
                  </a:moveTo>
                  <a:lnTo>
                    <a:pt x="3947071" y="1049274"/>
                  </a:lnTo>
                  <a:lnTo>
                    <a:pt x="3947414" y="1048257"/>
                  </a:lnTo>
                  <a:close/>
                </a:path>
                <a:path w="4185284" h="3160395">
                  <a:moveTo>
                    <a:pt x="3971544" y="969517"/>
                  </a:moveTo>
                  <a:lnTo>
                    <a:pt x="3971233" y="970534"/>
                  </a:lnTo>
                  <a:lnTo>
                    <a:pt x="3971544" y="969517"/>
                  </a:lnTo>
                  <a:close/>
                </a:path>
                <a:path w="4185284" h="3160395">
                  <a:moveTo>
                    <a:pt x="3993740" y="889484"/>
                  </a:moveTo>
                  <a:lnTo>
                    <a:pt x="3993487" y="890397"/>
                  </a:lnTo>
                  <a:lnTo>
                    <a:pt x="3993740" y="889484"/>
                  </a:lnTo>
                  <a:close/>
                </a:path>
                <a:path w="4185284" h="3160395">
                  <a:moveTo>
                    <a:pt x="4092019" y="807592"/>
                  </a:moveTo>
                  <a:lnTo>
                    <a:pt x="4013962" y="807592"/>
                  </a:lnTo>
                  <a:lnTo>
                    <a:pt x="3993740" y="889484"/>
                  </a:lnTo>
                  <a:lnTo>
                    <a:pt x="4072224" y="889380"/>
                  </a:lnTo>
                  <a:lnTo>
                    <a:pt x="4088130" y="825373"/>
                  </a:lnTo>
                  <a:lnTo>
                    <a:pt x="4092019" y="807592"/>
                  </a:lnTo>
                  <a:close/>
                </a:path>
                <a:path w="4185284" h="3160395">
                  <a:moveTo>
                    <a:pt x="4109838" y="724280"/>
                  </a:moveTo>
                  <a:lnTo>
                    <a:pt x="4032250" y="724280"/>
                  </a:lnTo>
                  <a:lnTo>
                    <a:pt x="4013708" y="808481"/>
                  </a:lnTo>
                  <a:lnTo>
                    <a:pt x="4013962" y="807592"/>
                  </a:lnTo>
                  <a:lnTo>
                    <a:pt x="4092019" y="807592"/>
                  </a:lnTo>
                  <a:lnTo>
                    <a:pt x="4106799" y="740028"/>
                  </a:lnTo>
                  <a:lnTo>
                    <a:pt x="4109838" y="724280"/>
                  </a:lnTo>
                  <a:close/>
                </a:path>
                <a:path w="4185284" h="3160395">
                  <a:moveTo>
                    <a:pt x="4140013" y="552703"/>
                  </a:moveTo>
                  <a:lnTo>
                    <a:pt x="4062984" y="552703"/>
                  </a:lnTo>
                  <a:lnTo>
                    <a:pt x="4062857" y="553592"/>
                  </a:lnTo>
                  <a:lnTo>
                    <a:pt x="4048506" y="640206"/>
                  </a:lnTo>
                  <a:lnTo>
                    <a:pt x="4031996" y="725169"/>
                  </a:lnTo>
                  <a:lnTo>
                    <a:pt x="4032250" y="724280"/>
                  </a:lnTo>
                  <a:lnTo>
                    <a:pt x="4109838" y="724280"/>
                  </a:lnTo>
                  <a:lnTo>
                    <a:pt x="4123563" y="653161"/>
                  </a:lnTo>
                  <a:lnTo>
                    <a:pt x="4138295" y="564768"/>
                  </a:lnTo>
                  <a:lnTo>
                    <a:pt x="4140013" y="552703"/>
                  </a:lnTo>
                  <a:close/>
                </a:path>
                <a:path w="4185284" h="3160395">
                  <a:moveTo>
                    <a:pt x="4048633" y="639190"/>
                  </a:moveTo>
                  <a:lnTo>
                    <a:pt x="4048436" y="640206"/>
                  </a:lnTo>
                  <a:lnTo>
                    <a:pt x="4048633" y="639190"/>
                  </a:lnTo>
                  <a:close/>
                </a:path>
                <a:path w="4185284" h="3160395">
                  <a:moveTo>
                    <a:pt x="4062981" y="552719"/>
                  </a:moveTo>
                  <a:lnTo>
                    <a:pt x="4062836" y="553592"/>
                  </a:lnTo>
                  <a:lnTo>
                    <a:pt x="4062981" y="552719"/>
                  </a:lnTo>
                  <a:close/>
                </a:path>
                <a:path w="4185284" h="3160395">
                  <a:moveTo>
                    <a:pt x="4152322" y="464438"/>
                  </a:moveTo>
                  <a:lnTo>
                    <a:pt x="4075557" y="464438"/>
                  </a:lnTo>
                  <a:lnTo>
                    <a:pt x="4075430" y="465454"/>
                  </a:lnTo>
                  <a:lnTo>
                    <a:pt x="4062981" y="552719"/>
                  </a:lnTo>
                  <a:lnTo>
                    <a:pt x="4140013" y="552703"/>
                  </a:lnTo>
                  <a:lnTo>
                    <a:pt x="4151122" y="474725"/>
                  </a:lnTo>
                  <a:lnTo>
                    <a:pt x="4152322" y="464438"/>
                  </a:lnTo>
                  <a:close/>
                </a:path>
                <a:path w="4185284" h="3160395">
                  <a:moveTo>
                    <a:pt x="4075509" y="464774"/>
                  </a:moveTo>
                  <a:lnTo>
                    <a:pt x="4075412" y="465454"/>
                  </a:lnTo>
                  <a:lnTo>
                    <a:pt x="4075509" y="464774"/>
                  </a:lnTo>
                  <a:close/>
                </a:path>
                <a:path w="4185284" h="3160395">
                  <a:moveTo>
                    <a:pt x="4171032" y="283463"/>
                  </a:moveTo>
                  <a:lnTo>
                    <a:pt x="4094734" y="283463"/>
                  </a:lnTo>
                  <a:lnTo>
                    <a:pt x="4085971" y="375665"/>
                  </a:lnTo>
                  <a:lnTo>
                    <a:pt x="4075509" y="464774"/>
                  </a:lnTo>
                  <a:lnTo>
                    <a:pt x="4075557" y="464438"/>
                  </a:lnTo>
                  <a:lnTo>
                    <a:pt x="4152322" y="464438"/>
                  </a:lnTo>
                  <a:lnTo>
                    <a:pt x="4161790" y="383286"/>
                  </a:lnTo>
                  <a:lnTo>
                    <a:pt x="4170553" y="290194"/>
                  </a:lnTo>
                  <a:lnTo>
                    <a:pt x="4171032" y="283463"/>
                  </a:lnTo>
                  <a:close/>
                </a:path>
                <a:path w="4185284" h="3160395">
                  <a:moveTo>
                    <a:pt x="4085971" y="374903"/>
                  </a:moveTo>
                  <a:lnTo>
                    <a:pt x="4085882" y="375665"/>
                  </a:lnTo>
                  <a:lnTo>
                    <a:pt x="4085971" y="374903"/>
                  </a:lnTo>
                  <a:close/>
                </a:path>
                <a:path w="4185284" h="3160395">
                  <a:moveTo>
                    <a:pt x="4182208" y="96138"/>
                  </a:moveTo>
                  <a:lnTo>
                    <a:pt x="4106037" y="96138"/>
                  </a:lnTo>
                  <a:lnTo>
                    <a:pt x="4101211" y="191515"/>
                  </a:lnTo>
                  <a:lnTo>
                    <a:pt x="4094607" y="284352"/>
                  </a:lnTo>
                  <a:lnTo>
                    <a:pt x="4094734" y="283463"/>
                  </a:lnTo>
                  <a:lnTo>
                    <a:pt x="4171032" y="283463"/>
                  </a:lnTo>
                  <a:lnTo>
                    <a:pt x="4177284" y="195706"/>
                  </a:lnTo>
                  <a:lnTo>
                    <a:pt x="4182110" y="99567"/>
                  </a:lnTo>
                  <a:lnTo>
                    <a:pt x="4182208" y="96138"/>
                  </a:lnTo>
                  <a:close/>
                </a:path>
                <a:path w="4185284" h="3160395">
                  <a:moveTo>
                    <a:pt x="4101211" y="190626"/>
                  </a:moveTo>
                  <a:lnTo>
                    <a:pt x="4101148" y="191515"/>
                  </a:lnTo>
                  <a:lnTo>
                    <a:pt x="4101211" y="190626"/>
                  </a:lnTo>
                  <a:close/>
                </a:path>
                <a:path w="4185284" h="3160395">
                  <a:moveTo>
                    <a:pt x="4108704" y="0"/>
                  </a:moveTo>
                  <a:lnTo>
                    <a:pt x="4105910" y="96900"/>
                  </a:lnTo>
                  <a:lnTo>
                    <a:pt x="4106037" y="96138"/>
                  </a:lnTo>
                  <a:lnTo>
                    <a:pt x="4182208" y="96138"/>
                  </a:lnTo>
                  <a:lnTo>
                    <a:pt x="4184904" y="2286"/>
                  </a:lnTo>
                  <a:lnTo>
                    <a:pt x="4108704" y="0"/>
                  </a:lnTo>
                  <a:close/>
                </a:path>
              </a:pathLst>
            </a:custGeom>
            <a:solidFill>
              <a:srgbClr val="37D6F9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6403" y="6722362"/>
              <a:ext cx="4140707" cy="30281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18375" y="117347"/>
              <a:ext cx="897635" cy="21930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34941" y="6817193"/>
            <a:ext cx="1973580" cy="1727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PROTEGGE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La reazione immediata 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favorisce la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prevenzione.  Pattuglia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inviata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sul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posto.  Reazione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tempestiva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ai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pericoli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reali. Nessuna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patttuglia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inviata in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caso di  falsi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allarmi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9604" y="2927680"/>
            <a:ext cx="1808480" cy="148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">
              <a:lnSpc>
                <a:spcPts val="2325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RILEVA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1510"/>
              </a:lnSpc>
              <a:spcBef>
                <a:spcPts val="114"/>
              </a:spcBef>
            </a:pP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Gli algoritmi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proprietari  del Detector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rilevano le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intrusioni. Le immagini 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relative vengono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immediatamente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inviate  alla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centrale di</a:t>
            </a: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controllo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28097" y="2923759"/>
            <a:ext cx="1920875" cy="15868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REAGISCE</a:t>
            </a:r>
            <a:endParaRPr sz="2000">
              <a:latin typeface="Carlito"/>
              <a:cs typeface="Carlito"/>
            </a:endParaRPr>
          </a:p>
          <a:p>
            <a:pPr marL="12700" marR="5080">
              <a:lnSpc>
                <a:spcPts val="1510"/>
              </a:lnSpc>
              <a:spcBef>
                <a:spcPts val="464"/>
              </a:spcBef>
            </a:pP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Tutti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gli allarmi visivi  vengono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ricevuti su cloud. 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Gli algoritmi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avanzati di  intelligenza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artificiale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eliminano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gli allarmi  infondati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04835" y="719455"/>
            <a:ext cx="3410585" cy="89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D6F9"/>
                </a:solidFill>
                <a:latin typeface="Carlito"/>
                <a:cs typeface="Carlito"/>
              </a:rPr>
              <a:t>Bridge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300" spc="-5" dirty="0">
                <a:latin typeface="Carlito"/>
                <a:cs typeface="Carlito"/>
              </a:rPr>
              <a:t>Il Bridge 4G/3G/2G trasmette i dati alla centrale </a:t>
            </a:r>
            <a:r>
              <a:rPr sz="1300" spc="-10" dirty="0">
                <a:latin typeface="Carlito"/>
                <a:cs typeface="Carlito"/>
              </a:rPr>
              <a:t>di  </a:t>
            </a:r>
            <a:r>
              <a:rPr sz="1300" spc="-5" dirty="0">
                <a:latin typeface="Carlito"/>
                <a:cs typeface="Carlito"/>
              </a:rPr>
              <a:t>controllo. La distanza tra il bridge e la centrale è  illimitata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27" y="223520"/>
            <a:ext cx="8480425" cy="133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40"/>
              </a:lnSpc>
              <a:spcBef>
                <a:spcPts val="100"/>
              </a:spcBef>
            </a:pPr>
            <a:r>
              <a:rPr sz="4400" spc="-5" dirty="0"/>
              <a:t>VIDEO</a:t>
            </a:r>
            <a:endParaRPr sz="4400"/>
          </a:p>
          <a:p>
            <a:pPr marL="12700">
              <a:lnSpc>
                <a:spcPts val="5140"/>
              </a:lnSpc>
            </a:pPr>
            <a:r>
              <a:rPr sz="4400" spc="-5" dirty="0"/>
              <a:t>CATTURA </a:t>
            </a:r>
            <a:r>
              <a:rPr sz="4400" dirty="0"/>
              <a:t>IMMAGINI </a:t>
            </a:r>
            <a:r>
              <a:rPr sz="4400" spc="-5" dirty="0"/>
              <a:t>LIVE </a:t>
            </a:r>
            <a:r>
              <a:rPr sz="4400" dirty="0"/>
              <a:t>IN </a:t>
            </a:r>
            <a:r>
              <a:rPr sz="4400" spc="-5" dirty="0"/>
              <a:t>FULL</a:t>
            </a:r>
            <a:r>
              <a:rPr sz="4400" spc="25" dirty="0"/>
              <a:t> </a:t>
            </a:r>
            <a:r>
              <a:rPr sz="4400" dirty="0"/>
              <a:t>HD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490461" y="9282286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37D6F9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38097"/>
              <a:ext cx="11260836" cy="9715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37D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26484" y="2594229"/>
            <a:ext cx="8126095" cy="5293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DISTANZA DI RILEVAMENTO: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30M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ANGOLO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 RILEVAMENTO: 43</a:t>
            </a:r>
            <a:r>
              <a:rPr sz="2400" spc="-4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GRADI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DISPONIBILE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ANGOLO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RIDOTTO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PER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CORRIDOIO (13</a:t>
            </a:r>
            <a:r>
              <a:rPr sz="2400" spc="-8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GRADI)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TEMPO DI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ATTIVAZIONE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CAMERA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DAL RILEVAMENTO: 0,5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SEC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FULL HD SEMI MOTION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 VIDEO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CAMERA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GIORNO (A COLORI) 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2.1MP (56</a:t>
            </a:r>
            <a:r>
              <a:rPr sz="2400" spc="-8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GRADI).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588391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CAMERA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NOTTURNA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(MONOCROMATICA)</a:t>
            </a:r>
            <a:r>
              <a:rPr sz="24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-	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1.2MP (63</a:t>
            </a:r>
            <a:r>
              <a:rPr sz="2400" spc="-1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GRADI)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TEMPERATURA FUNZIONAMENTO: -40C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+60C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BATTERIA: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435</a:t>
            </a:r>
            <a:r>
              <a:rPr sz="2400" spc="-4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GIORNI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1 BATTERIA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RICARICABILE IONI DI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LITIO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DA</a:t>
            </a:r>
            <a:r>
              <a:rPr sz="2400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3,7V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ILLUMINATORE INFRAROSSI (940 nm), SPETTRO NON</a:t>
            </a:r>
            <a:r>
              <a:rPr sz="24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VISIBILE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IMMAGINE STANDARD FULL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HD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(200 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4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300KB)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2477" y="308559"/>
            <a:ext cx="65239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265" marR="5080" indent="-21082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CARATTERISTICHE </a:t>
            </a:r>
            <a:r>
              <a:rPr sz="4400" dirty="0"/>
              <a:t>TECNICHE  </a:t>
            </a:r>
            <a:r>
              <a:rPr sz="4400" spc="-5" dirty="0"/>
              <a:t>DETECTOR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594"/>
            <a:chOff x="0" y="0"/>
            <a:chExt cx="13004800" cy="9753594"/>
          </a:xfrm>
        </p:grpSpPr>
        <p:sp>
          <p:nvSpPr>
            <p:cNvPr id="3" name="object 3"/>
            <p:cNvSpPr/>
            <p:nvPr/>
          </p:nvSpPr>
          <p:spPr>
            <a:xfrm>
              <a:off x="0" y="38097"/>
              <a:ext cx="11260836" cy="9715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7700" y="0"/>
              <a:ext cx="4737100" cy="2057400"/>
            </a:xfrm>
            <a:custGeom>
              <a:avLst/>
              <a:gdLst/>
              <a:ahLst/>
              <a:cxnLst/>
              <a:rect l="l" t="t" r="r" b="b"/>
              <a:pathLst>
                <a:path w="4737100" h="2057400">
                  <a:moveTo>
                    <a:pt x="4736592" y="0"/>
                  </a:moveTo>
                  <a:lnTo>
                    <a:pt x="414362" y="0"/>
                  </a:lnTo>
                  <a:lnTo>
                    <a:pt x="0" y="0"/>
                  </a:lnTo>
                  <a:lnTo>
                    <a:pt x="4736592" y="2057400"/>
                  </a:lnTo>
                  <a:lnTo>
                    <a:pt x="4736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64914" y="2715514"/>
            <a:ext cx="6910070" cy="4415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POSSIBILITÀ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 CATTURA CONTINUA IMMAGINI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MEMORIA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INTERNA: 2,000 IMMAGINI</a:t>
            </a:r>
            <a:r>
              <a:rPr sz="24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(8GB)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COMUNICAZIONE RADIO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2.4</a:t>
            </a:r>
            <a:r>
              <a:rPr sz="2400" spc="-6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GHz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RANGE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RADIO: 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500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M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(Line of</a:t>
            </a:r>
            <a:r>
              <a:rPr sz="24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sight)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RITRASMISSIONE (FINO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8 PASSAGGI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VIA</a:t>
            </a:r>
            <a:r>
              <a:rPr sz="2400" spc="-1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MESH)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AES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ENCRYPTION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(128</a:t>
            </a:r>
            <a:r>
              <a:rPr sz="24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BIT)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EVENTI: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ALLARME,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TAMPER, BATTERIE</a:t>
            </a:r>
            <a:r>
              <a:rPr sz="2400" spc="-1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LOW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CHIAMATA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 VERIFICA OGNI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60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MINUTI DI</a:t>
            </a:r>
            <a:r>
              <a:rPr sz="2400" spc="-1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DEFAULT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POSSIBILITÀ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TIMELAPSE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IP67: RESISTENTE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ALLE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INTEMPERIE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1868" y="412496"/>
            <a:ext cx="651510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CARATTERISTICHE</a:t>
            </a:r>
            <a:r>
              <a:rPr sz="4400" spc="-30" dirty="0"/>
              <a:t> </a:t>
            </a:r>
            <a:r>
              <a:rPr sz="4400" spc="-5" dirty="0"/>
              <a:t>TECNICHE</a:t>
            </a:r>
            <a:endParaRPr sz="4400"/>
          </a:p>
          <a:p>
            <a:pPr marL="132715" algn="ctr">
              <a:lnSpc>
                <a:spcPct val="100000"/>
              </a:lnSpc>
            </a:pPr>
            <a:r>
              <a:rPr sz="4400" spc="-5" dirty="0"/>
              <a:t>DETECTOR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67700" y="0"/>
            <a:ext cx="4737100" cy="2057400"/>
          </a:xfrm>
          <a:custGeom>
            <a:avLst/>
            <a:gdLst/>
            <a:ahLst/>
            <a:cxnLst/>
            <a:rect l="l" t="t" r="r" b="b"/>
            <a:pathLst>
              <a:path w="4737100" h="2057400">
                <a:moveTo>
                  <a:pt x="4736592" y="0"/>
                </a:moveTo>
                <a:lnTo>
                  <a:pt x="0" y="0"/>
                </a:lnTo>
                <a:lnTo>
                  <a:pt x="4736592" y="2057400"/>
                </a:lnTo>
                <a:lnTo>
                  <a:pt x="4736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63973" y="2445257"/>
            <a:ext cx="8395970" cy="61715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TRASMISSIONE EVENTI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ALLA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CENTRALE OPERATIVA IN</a:t>
            </a:r>
            <a:r>
              <a:rPr sz="2400" spc="-6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4G/3G/2G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TEMPERATURA FUNZIONAMENTO: -45C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2400" spc="-2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+60C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DURATA BATTERIA: 180</a:t>
            </a:r>
            <a:r>
              <a:rPr sz="24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GIORNI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4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BATTERIE RICARICABILI IONI DI LITIO DA</a:t>
            </a:r>
            <a:r>
              <a:rPr sz="2400" spc="-8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3,7V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COMUNICAZIONE RADIO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2.4</a:t>
            </a:r>
            <a:r>
              <a:rPr sz="2400" spc="-7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GHz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RANGE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RADIO: 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500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M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(Line of sight) DAI</a:t>
            </a:r>
            <a:r>
              <a:rPr sz="2400" spc="-13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DETECTOR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FINO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 8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DETECTOR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SUPPORTATI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PER</a:t>
            </a:r>
            <a:r>
              <a:rPr sz="2400" spc="-2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BRIDGE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AES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ENCRYPTION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(128</a:t>
            </a:r>
            <a:r>
              <a:rPr sz="2400" spc="-3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BIT)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TRASFERIMENTO RAPIDO DEGLI ALLARMI (6 SECONDI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IN</a:t>
            </a:r>
            <a:r>
              <a:rPr sz="2400" spc="-1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MEDIA)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EVENTI: TAMPER, BATTERIE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SCARICHE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CHIAMATA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DI VERIFICA OGNI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60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MINUTI DI</a:t>
            </a:r>
            <a:r>
              <a:rPr sz="2400" spc="-9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DEFAULT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Char char="•"/>
            </a:pPr>
            <a:endParaRPr sz="33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OPZIONE CON 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PANNELLO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SOLARE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ATTIVAZIONE </a:t>
            </a:r>
            <a:r>
              <a:rPr sz="2400" spc="-10" dirty="0">
                <a:solidFill>
                  <a:srgbClr val="585858"/>
                </a:solidFill>
                <a:latin typeface="Carlito"/>
                <a:cs typeface="Carlito"/>
              </a:rPr>
              <a:t>VIA </a:t>
            </a:r>
            <a:r>
              <a:rPr sz="2400" spc="-5" dirty="0">
                <a:solidFill>
                  <a:srgbClr val="585858"/>
                </a:solidFill>
                <a:latin typeface="Carlito"/>
                <a:cs typeface="Carlito"/>
              </a:rPr>
              <a:t>CLOUD, TELEFONO, SCHEDULE,</a:t>
            </a:r>
            <a:r>
              <a:rPr sz="2400" dirty="0">
                <a:solidFill>
                  <a:srgbClr val="585858"/>
                </a:solidFill>
                <a:latin typeface="Carlito"/>
                <a:cs typeface="Carlito"/>
              </a:rPr>
              <a:t> APP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725" y="334518"/>
            <a:ext cx="66643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CARATTERISTICHE</a:t>
            </a:r>
            <a:r>
              <a:rPr sz="4400" spc="-30" dirty="0"/>
              <a:t> </a:t>
            </a:r>
            <a:r>
              <a:rPr sz="4400" spc="-5" dirty="0"/>
              <a:t>TECNICHE:</a:t>
            </a:r>
            <a:endParaRPr sz="4400"/>
          </a:p>
          <a:p>
            <a:pPr marL="134620" algn="ctr">
              <a:lnSpc>
                <a:spcPct val="100000"/>
              </a:lnSpc>
            </a:pPr>
            <a:r>
              <a:rPr sz="4400" dirty="0"/>
              <a:t>BRIDGE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1383571" y="2190372"/>
            <a:ext cx="1794338" cy="668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1846814" y="9540341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37D6FA"/>
                </a:solidFill>
                <a:latin typeface="Carlito"/>
                <a:cs typeface="Carlito"/>
              </a:rPr>
              <a:t>CONFIDENTIAL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Personalizzato</PresentationFormat>
  <Slides>21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Sicurezza per esterni con  Intelligenza Artificiale</vt:lpstr>
      <vt:lpstr>Presentazione standard di PowerPoint</vt:lpstr>
      <vt:lpstr>SICUREZZA DA ESTERNI</vt:lpstr>
      <vt:lpstr>IL CUORE DELLA SOLUZIONE: IL DETECTOR</vt:lpstr>
      <vt:lpstr>Presentazione standard di PowerPoint</vt:lpstr>
      <vt:lpstr>VIDEO CATTURA IMMAGINI LIVE IN FULL HD</vt:lpstr>
      <vt:lpstr>CARATTERISTICHE TECNICHE  DETECTOR</vt:lpstr>
      <vt:lpstr>CARATTERISTICHE TECNICHE DETECTOR</vt:lpstr>
      <vt:lpstr>CARATTERISTICHE TECNICHE: BRIDGE</vt:lpstr>
      <vt:lpstr>SIRENA</vt:lpstr>
      <vt:lpstr>SEMPLICITÀ DI INSTALLAZIONE E  CONFIGURAZIONE</vt:lpstr>
      <vt:lpstr>AREA DI RILEVAMENTO</vt:lpstr>
      <vt:lpstr>MONITORAGGIO ATTIVO VIA CLOUD GRAZIE ALL’INTELLIGENZA ARTIFICIALE</vt:lpstr>
      <vt:lpstr>MONITORAGGIO CLOUD  CARATTERISTICHE &amp; BENEFICI</vt:lpstr>
      <vt:lpstr>DASHBOARD DI SISTEMA IMMEDIATO E  COMPLETO</vt:lpstr>
      <vt:lpstr>MANUTENZIONE:  CARATTERISTICHE E BENEFICI</vt:lpstr>
      <vt:lpstr>Presentazione standard di PowerPoint</vt:lpstr>
      <vt:lpstr>APPLICAZIONI</vt:lpstr>
      <vt:lpstr>BENEFICI DELLA SOLUZIONE</vt:lpstr>
      <vt:lpstr>RECONEYEZ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Frith</dc:creator>
  <cp:lastModifiedBy>Giorgio Bertoletti</cp:lastModifiedBy>
  <cp:revision>1</cp:revision>
  <dcterms:created xsi:type="dcterms:W3CDTF">2022-05-17T12:39:10Z</dcterms:created>
  <dcterms:modified xsi:type="dcterms:W3CDTF">2022-05-17T13:15:48Z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2022-05-17T00:00:00Z</vt:filetime>
  </property>
</Properties>
</file>